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DM Serif Text" panose="020B0604020202020204" charset="0"/>
      <p:regular r:id="rId20"/>
      <p:italic r:id="rId21"/>
    </p:embeddedFont>
    <p:embeddedFont>
      <p:font typeface="Noto Sans" panose="020B0502040504020204" pitchFamily="34" charset="0"/>
      <p:regular r:id="rId22"/>
      <p:bold r:id="rId23"/>
      <p:italic r:id="rId24"/>
      <p:boldItalic r:id="rId25"/>
    </p:embeddedFont>
    <p:embeddedFont>
      <p:font typeface="Open Sans" panose="020B0606030504020204" pitchFamily="34" charset="0"/>
      <p:regular r:id="rId26"/>
      <p:bold r:id="rId27"/>
      <p:italic r:id="rId28"/>
      <p:boldItalic r:id="rId29"/>
    </p:embeddedFont>
    <p:embeddedFont>
      <p:font typeface="Open Sans Light"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4" roundtripDataSignature="AMtx7miHhN7hUauB++ba0C6G9E67Xpdm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 name="Google Shape;5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 name="Google Shape;7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3" name="Google Shape;20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rgbClr val="555555"/>
                </a:solidFill>
                <a:highlight>
                  <a:srgbClr val="FFFFFF"/>
                </a:highlight>
              </a:rPr>
              <a:t>To review a few list of eligible expenses, log in to MyAmeriflex, visit the “Resources” tab, and select the </a:t>
            </a:r>
            <a:r>
              <a:rPr lang="en-US" sz="1200" dirty="0">
                <a:solidFill>
                  <a:srgbClr val="555555"/>
                </a:solidFill>
                <a:highlight>
                  <a:srgbClr val="FFFFFF"/>
                </a:highlight>
              </a:rPr>
              <a:t>Eligibility List from the Quick Navigation menu. </a:t>
            </a:r>
            <a:r>
              <a:rPr lang="en-US" sz="1200" u="sng" dirty="0">
                <a:solidFill>
                  <a:schemeClr val="hlink"/>
                </a:solidFill>
                <a:highlight>
                  <a:srgbClr val="FFFFFF"/>
                </a:highlight>
              </a:rPr>
              <a:t>https://myameriflex.com/resources/eligibility-list/ </a:t>
            </a:r>
          </a:p>
          <a:p>
            <a:pPr marL="0" lvl="0" indent="0" algn="l" rtl="0">
              <a:lnSpc>
                <a:spcPct val="115000"/>
              </a:lnSpc>
              <a:spcBef>
                <a:spcPts val="0"/>
              </a:spcBef>
              <a:spcAft>
                <a:spcPts val="0"/>
              </a:spcAft>
              <a:buClr>
                <a:schemeClr val="dk1"/>
              </a:buClr>
              <a:buSzPts val="1100"/>
              <a:buFont typeface="Arial"/>
              <a:buNone/>
            </a:pPr>
            <a:r>
              <a:rPr lang="en-US" sz="1200" u="none" dirty="0">
                <a:solidFill>
                  <a:schemeClr val="hlink"/>
                </a:solidFill>
                <a:highlight>
                  <a:srgbClr val="FFFFFF"/>
                </a:highlight>
              </a:rPr>
              <a:t>To shop FSA-eligible items at Care Covered, a sister company of </a:t>
            </a:r>
            <a:r>
              <a:rPr lang="en-US" sz="1200" u="none" dirty="0" err="1">
                <a:solidFill>
                  <a:schemeClr val="hlink"/>
                </a:solidFill>
                <a:highlight>
                  <a:srgbClr val="FFFFFF"/>
                </a:highlight>
              </a:rPr>
              <a:t>Ameriflex</a:t>
            </a:r>
            <a:r>
              <a:rPr lang="en-US" sz="1200" u="none">
                <a:solidFill>
                  <a:schemeClr val="hlink"/>
                </a:solidFill>
                <a:highlight>
                  <a:srgbClr val="FFFFFF"/>
                </a:highlight>
              </a:rPr>
              <a:t>, visit </a:t>
            </a:r>
            <a:r>
              <a:rPr lang="en-US" sz="1200" u="none">
                <a:solidFill>
                  <a:schemeClr val="hlink"/>
                </a:solidFill>
              </a:rPr>
              <a:t>https://www.carecovered.com/. </a:t>
            </a:r>
            <a:endParaRPr lang="en-US" sz="1200" u="none" dirty="0">
              <a:solidFill>
                <a:schemeClr val="hlink"/>
              </a:solidFill>
              <a:highlight>
                <a:srgbClr val="FFFFFF"/>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 name="Google Shape;22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Google Shape;26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7ee52c9f0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4" name="Google Shape;284;g17ee52c9f0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9"/>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9"/>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
        <p:cNvGrpSpPr/>
        <p:nvPr/>
      </p:nvGrpSpPr>
      <p:grpSpPr>
        <a:xfrm>
          <a:off x="0" y="0"/>
          <a:ext cx="0" cy="0"/>
          <a:chOff x="0" y="0"/>
          <a:chExt cx="0" cy="0"/>
        </a:xfrm>
      </p:grpSpPr>
      <p:sp>
        <p:nvSpPr>
          <p:cNvPr id="14" name="Google Shape;14;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Content">
  <p:cSld name="Title/Content">
    <p:spTree>
      <p:nvGrpSpPr>
        <p:cNvPr id="1" name="Shape 15"/>
        <p:cNvGrpSpPr/>
        <p:nvPr/>
      </p:nvGrpSpPr>
      <p:grpSpPr>
        <a:xfrm>
          <a:off x="0" y="0"/>
          <a:ext cx="0" cy="0"/>
          <a:chOff x="0" y="0"/>
          <a:chExt cx="0" cy="0"/>
        </a:xfrm>
      </p:grpSpPr>
      <p:sp>
        <p:nvSpPr>
          <p:cNvPr id="16" name="Google Shape;16;p21"/>
          <p:cNvSpPr txBox="1">
            <a:spLocks noGrp="1"/>
          </p:cNvSpPr>
          <p:nvPr>
            <p:ph type="title"/>
          </p:nvPr>
        </p:nvSpPr>
        <p:spPr>
          <a:xfrm>
            <a:off x="381000" y="190500"/>
            <a:ext cx="8229600" cy="8574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chemeClr val="accent1"/>
              </a:buClr>
              <a:buSzPts val="3600"/>
              <a:buFont typeface="Calibri"/>
              <a:buNone/>
              <a:defRPr sz="3600" b="0" i="0" u="none" strike="noStrike" cap="none">
                <a:solidFill>
                  <a:schemeClr val="accent1"/>
                </a:solidFill>
                <a:latin typeface="Calibri"/>
                <a:ea typeface="Calibri"/>
                <a:cs typeface="Calibri"/>
                <a:sym typeface="Calibri"/>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17" name="Google Shape;17;p21"/>
          <p:cNvSpPr txBox="1">
            <a:spLocks noGrp="1"/>
          </p:cNvSpPr>
          <p:nvPr>
            <p:ph type="body" idx="1"/>
          </p:nvPr>
        </p:nvSpPr>
        <p:spPr>
          <a:xfrm>
            <a:off x="457200" y="1200151"/>
            <a:ext cx="8229600" cy="3394500"/>
          </a:xfrm>
          <a:prstGeom prst="rect">
            <a:avLst/>
          </a:prstGeom>
          <a:noFill/>
          <a:ln>
            <a:noFill/>
          </a:ln>
        </p:spPr>
        <p:txBody>
          <a:bodyPr spcFirstLastPara="1" wrap="square" lIns="91425" tIns="45700" rIns="91425" bIns="45700" anchor="t" anchorCtr="0">
            <a:noAutofit/>
          </a:bodyPr>
          <a:lstStyle>
            <a:lvl1pPr marL="457200" marR="0" lvl="0" indent="-381000" algn="l">
              <a:lnSpc>
                <a:spcPct val="115000"/>
              </a:lnSpc>
              <a:spcBef>
                <a:spcPts val="480"/>
              </a:spcBef>
              <a:spcAft>
                <a:spcPts val="0"/>
              </a:spcAft>
              <a:buClr>
                <a:schemeClr val="accent1"/>
              </a:buClr>
              <a:buSzPts val="2400"/>
              <a:buFont typeface="Noto Sans"/>
              <a:buChar char="▪"/>
              <a:defRPr sz="2400" b="0" i="0" u="none" strike="noStrike" cap="none">
                <a:solidFill>
                  <a:schemeClr val="dk1"/>
                </a:solidFill>
                <a:latin typeface="Calibri"/>
                <a:ea typeface="Calibri"/>
                <a:cs typeface="Calibri"/>
                <a:sym typeface="Calibri"/>
              </a:defRPr>
            </a:lvl1pPr>
            <a:lvl2pPr marL="914400" marR="0" lvl="1" indent="-355600" algn="l">
              <a:lnSpc>
                <a:spcPct val="115000"/>
              </a:lnSpc>
              <a:spcBef>
                <a:spcPts val="1600"/>
              </a:spcBef>
              <a:spcAft>
                <a:spcPts val="0"/>
              </a:spcAft>
              <a:buClr>
                <a:schemeClr val="accent3"/>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15000"/>
              </a:lnSpc>
              <a:spcBef>
                <a:spcPts val="160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3pPr>
            <a:lvl4pPr marL="1828800" marR="0" lvl="3"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15000"/>
              </a:lnSpc>
              <a:spcBef>
                <a:spcPts val="1600"/>
              </a:spcBef>
              <a:spcAft>
                <a:spcPts val="160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2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0" name="Google Shape;20;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3" name="Google Shape;23;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4" name="Google Shape;24;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8" name="Google Shape;28;p2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9" name="Google Shape;29;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2" name="Google Shape;32;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2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5" name="Google Shape;35;p2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6" name="Google Shape;36;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2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9" name="Google Shape;39;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0"/>
        <p:cNvGrpSpPr/>
        <p:nvPr/>
      </p:nvGrpSpPr>
      <p:grpSpPr>
        <a:xfrm>
          <a:off x="0" y="0"/>
          <a:ext cx="0" cy="0"/>
          <a:chOff x="0" y="0"/>
          <a:chExt cx="0" cy="0"/>
        </a:xfrm>
      </p:grpSpPr>
      <p:sp>
        <p:nvSpPr>
          <p:cNvPr id="41" name="Google Shape;41;p2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2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3" name="Google Shape;43;p28"/>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4" name="Google Shape;44;p2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5" name="Google Shape;45;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29"/>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8" name="Google Shape;48;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3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1" name="Google Shape;51;p3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52" name="Google Shape;52;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
          <p:cNvSpPr/>
          <p:nvPr/>
        </p:nvSpPr>
        <p:spPr>
          <a:xfrm>
            <a:off x="1045925" y="1157575"/>
            <a:ext cx="7119300" cy="2240700"/>
          </a:xfrm>
          <a:prstGeom prst="rect">
            <a:avLst/>
          </a:prstGeom>
          <a:noFill/>
          <a:ln w="19050" cap="flat" cmpd="sng">
            <a:solidFill>
              <a:srgbClr val="F5DAA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1"/>
          <p:cNvSpPr/>
          <p:nvPr/>
        </p:nvSpPr>
        <p:spPr>
          <a:xfrm flipH="1">
            <a:off x="100" y="-4000"/>
            <a:ext cx="9144000" cy="359400"/>
          </a:xfrm>
          <a:prstGeom prst="rect">
            <a:avLst/>
          </a:prstGeom>
          <a:solidFill>
            <a:srgbClr val="0B729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1"/>
          <p:cNvSpPr txBox="1"/>
          <p:nvPr/>
        </p:nvSpPr>
        <p:spPr>
          <a:xfrm>
            <a:off x="85725" y="8371"/>
            <a:ext cx="5928000" cy="21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DM Serif Text"/>
                <a:ea typeface="DM Serif Text"/>
                <a:cs typeface="DM Serif Text"/>
                <a:sym typeface="DM Serif Text"/>
              </a:rPr>
              <a:t>How to Use this Presentation:</a:t>
            </a:r>
            <a:endParaRPr sz="1000" b="0" i="0" u="none" strike="noStrike" cap="none">
              <a:solidFill>
                <a:schemeClr val="lt1"/>
              </a:solidFill>
              <a:latin typeface="DM Serif Text"/>
              <a:ea typeface="DM Serif Text"/>
              <a:cs typeface="DM Serif Text"/>
              <a:sym typeface="DM Serif Text"/>
            </a:endParaRPr>
          </a:p>
        </p:txBody>
      </p:sp>
      <p:grpSp>
        <p:nvGrpSpPr>
          <p:cNvPr id="60" name="Google Shape;60;p1"/>
          <p:cNvGrpSpPr/>
          <p:nvPr/>
        </p:nvGrpSpPr>
        <p:grpSpPr>
          <a:xfrm>
            <a:off x="7921057" y="4774074"/>
            <a:ext cx="1007356" cy="187965"/>
            <a:chOff x="794550" y="2290675"/>
            <a:chExt cx="6090425" cy="1136425"/>
          </a:xfrm>
        </p:grpSpPr>
        <p:sp>
          <p:nvSpPr>
            <p:cNvPr id="61" name="Google Shape;61;p1"/>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1"/>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1"/>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1"/>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1"/>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1"/>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1"/>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1"/>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1"/>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1"/>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1" name="Google Shape;71;p1"/>
          <p:cNvSpPr txBox="1"/>
          <p:nvPr/>
        </p:nvSpPr>
        <p:spPr>
          <a:xfrm>
            <a:off x="2776525" y="1157725"/>
            <a:ext cx="5051700" cy="2240700"/>
          </a:xfrm>
          <a:prstGeom prst="rect">
            <a:avLst/>
          </a:prstGeom>
          <a:noFill/>
          <a:ln>
            <a:noFill/>
          </a:ln>
        </p:spPr>
        <p:txBody>
          <a:bodyPr spcFirstLastPara="1" wrap="square" lIns="91425" tIns="91425" rIns="91425" bIns="91425" anchor="ctr" anchorCtr="0">
            <a:noAutofit/>
          </a:bodyPr>
          <a:lstStyle/>
          <a:p>
            <a:pPr marL="457200" marR="0" lvl="0" indent="-304800" algn="just" rtl="0">
              <a:lnSpc>
                <a:spcPct val="115000"/>
              </a:lnSpc>
              <a:spcBef>
                <a:spcPts val="0"/>
              </a:spcBef>
              <a:spcAft>
                <a:spcPts val="0"/>
              </a:spcAft>
              <a:buClr>
                <a:srgbClr val="666666"/>
              </a:buClr>
              <a:buSzPts val="1200"/>
              <a:buFont typeface="Open Sans"/>
              <a:buAutoNum type="arabicPeriod"/>
            </a:pPr>
            <a:r>
              <a:rPr lang="en" sz="1200" b="0" i="0" u="none" strike="noStrike" cap="none">
                <a:solidFill>
                  <a:srgbClr val="666666"/>
                </a:solidFill>
                <a:latin typeface="Open Sans"/>
                <a:ea typeface="Open Sans"/>
                <a:cs typeface="Open Sans"/>
                <a:sym typeface="Open Sans"/>
              </a:rPr>
              <a:t>Double-check each slide carefully to be sure that all points are applicable to your plans.</a:t>
            </a:r>
            <a:endParaRPr sz="1200" b="0" i="0" u="none" strike="noStrike" cap="none">
              <a:solidFill>
                <a:srgbClr val="666666"/>
              </a:solidFill>
              <a:latin typeface="Open Sans"/>
              <a:ea typeface="Open Sans"/>
              <a:cs typeface="Open Sans"/>
              <a:sym typeface="Open Sans"/>
            </a:endParaRPr>
          </a:p>
          <a:p>
            <a:pPr marL="457200" marR="0" lvl="0" indent="-304800" algn="just" rtl="0">
              <a:lnSpc>
                <a:spcPct val="115000"/>
              </a:lnSpc>
              <a:spcBef>
                <a:spcPts val="0"/>
              </a:spcBef>
              <a:spcAft>
                <a:spcPts val="0"/>
              </a:spcAft>
              <a:buClr>
                <a:srgbClr val="666666"/>
              </a:buClr>
              <a:buSzPts val="1200"/>
              <a:buFont typeface="Open Sans"/>
              <a:buAutoNum type="arabicPeriod"/>
            </a:pPr>
            <a:r>
              <a:rPr lang="en" sz="1200" b="0" i="0" u="none" strike="noStrike" cap="none">
                <a:solidFill>
                  <a:srgbClr val="666666"/>
                </a:solidFill>
                <a:latin typeface="Open Sans"/>
                <a:ea typeface="Open Sans"/>
                <a:cs typeface="Open Sans"/>
                <a:sym typeface="Open Sans"/>
              </a:rPr>
              <a:t>Copy and paste the slides into your open enrollment presentation. </a:t>
            </a:r>
            <a:endParaRPr sz="1200" b="0" i="0" u="none" strike="noStrike" cap="none">
              <a:solidFill>
                <a:srgbClr val="666666"/>
              </a:solidFill>
              <a:latin typeface="Open Sans"/>
              <a:ea typeface="Open Sans"/>
              <a:cs typeface="Open Sans"/>
              <a:sym typeface="Open Sans"/>
            </a:endParaRPr>
          </a:p>
          <a:p>
            <a:pPr marL="457200" marR="0" lvl="0" indent="-304800" algn="just" rtl="0">
              <a:lnSpc>
                <a:spcPct val="115000"/>
              </a:lnSpc>
              <a:spcBef>
                <a:spcPts val="0"/>
              </a:spcBef>
              <a:spcAft>
                <a:spcPts val="0"/>
              </a:spcAft>
              <a:buClr>
                <a:srgbClr val="666666"/>
              </a:buClr>
              <a:buSzPts val="1200"/>
              <a:buFont typeface="Open Sans"/>
              <a:buAutoNum type="arabicPeriod"/>
            </a:pPr>
            <a:r>
              <a:rPr lang="en" sz="1200" b="0" i="0" u="none" strike="noStrike" cap="none">
                <a:solidFill>
                  <a:srgbClr val="666666"/>
                </a:solidFill>
                <a:latin typeface="Open Sans"/>
                <a:ea typeface="Open Sans"/>
                <a:cs typeface="Open Sans"/>
                <a:sym typeface="Open Sans"/>
              </a:rPr>
              <a:t>To increase your enrollment rate, we recommend that you present these slides after you discuss your medical, vision and dental plans. </a:t>
            </a:r>
            <a:endParaRPr sz="1200" b="0" i="0" u="none" strike="noStrike" cap="none">
              <a:solidFill>
                <a:srgbClr val="666666"/>
              </a:solidFill>
              <a:latin typeface="Open Sans"/>
              <a:ea typeface="Open Sans"/>
              <a:cs typeface="Open Sans"/>
              <a:sym typeface="Open Sans"/>
            </a:endParaRPr>
          </a:p>
          <a:p>
            <a:pPr marL="457200" marR="0" lvl="0" indent="-304800" algn="just" rtl="0">
              <a:lnSpc>
                <a:spcPct val="115000"/>
              </a:lnSpc>
              <a:spcBef>
                <a:spcPts val="0"/>
              </a:spcBef>
              <a:spcAft>
                <a:spcPts val="0"/>
              </a:spcAft>
              <a:buClr>
                <a:srgbClr val="666666"/>
              </a:buClr>
              <a:buSzPts val="1200"/>
              <a:buFont typeface="Open Sans"/>
              <a:buAutoNum type="arabicPeriod"/>
            </a:pPr>
            <a:r>
              <a:rPr lang="en" sz="1200" b="0" i="0" u="none" strike="noStrike" cap="none">
                <a:solidFill>
                  <a:srgbClr val="666666"/>
                </a:solidFill>
                <a:latin typeface="Open Sans"/>
                <a:ea typeface="Open Sans"/>
                <a:cs typeface="Open Sans"/>
                <a:sym typeface="Open Sans"/>
              </a:rPr>
              <a:t>If a slide has a video on it, simply click the video to open it in your browser.</a:t>
            </a:r>
            <a:endParaRPr sz="1200" b="0" i="0" u="none" strike="noStrike" cap="none">
              <a:solidFill>
                <a:srgbClr val="666666"/>
              </a:solidFill>
              <a:latin typeface="Open Sans"/>
              <a:ea typeface="Open Sans"/>
              <a:cs typeface="Open Sans"/>
              <a:sym typeface="Open Sans"/>
            </a:endParaRPr>
          </a:p>
        </p:txBody>
      </p:sp>
      <p:pic>
        <p:nvPicPr>
          <p:cNvPr id="72" name="Google Shape;72;p1"/>
          <p:cNvPicPr preferRelativeResize="0"/>
          <p:nvPr/>
        </p:nvPicPr>
        <p:blipFill rotWithShape="1">
          <a:blip r:embed="rId3">
            <a:alphaModFix amt="85000"/>
          </a:blip>
          <a:srcRect/>
          <a:stretch/>
        </p:blipFill>
        <p:spPr>
          <a:xfrm>
            <a:off x="1315769" y="1551308"/>
            <a:ext cx="1245890" cy="12458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2"/>
          <p:cNvPicPr preferRelativeResize="0"/>
          <p:nvPr/>
        </p:nvPicPr>
        <p:blipFill rotWithShape="1">
          <a:blip r:embed="rId3">
            <a:alphaModFix/>
          </a:blip>
          <a:srcRect/>
          <a:stretch/>
        </p:blipFill>
        <p:spPr>
          <a:xfrm>
            <a:off x="0" y="0"/>
            <a:ext cx="9144000" cy="5143495"/>
          </a:xfrm>
          <a:prstGeom prst="rect">
            <a:avLst/>
          </a:prstGeom>
          <a:noFill/>
          <a:ln>
            <a:noFill/>
          </a:ln>
        </p:spPr>
      </p:pic>
      <p:sp>
        <p:nvSpPr>
          <p:cNvPr id="78" name="Google Shape;78;p2"/>
          <p:cNvSpPr txBox="1"/>
          <p:nvPr/>
        </p:nvSpPr>
        <p:spPr>
          <a:xfrm>
            <a:off x="1654575" y="1932125"/>
            <a:ext cx="5928000" cy="548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900"/>
              <a:buFont typeface="Arial"/>
              <a:buNone/>
            </a:pPr>
            <a:r>
              <a:rPr lang="en" sz="2900" b="0" i="0" u="none" strike="noStrike" cap="none">
                <a:solidFill>
                  <a:schemeClr val="lt1"/>
                </a:solidFill>
                <a:latin typeface="DM Serif Text"/>
                <a:ea typeface="DM Serif Text"/>
                <a:cs typeface="DM Serif Text"/>
                <a:sym typeface="DM Serif Text"/>
              </a:rPr>
              <a:t>Flexible Spending Account</a:t>
            </a:r>
            <a:endParaRPr sz="2900" b="0" i="0" u="none" strike="noStrike" cap="none">
              <a:solidFill>
                <a:schemeClr val="lt1"/>
              </a:solidFill>
              <a:latin typeface="DM Serif Text"/>
              <a:ea typeface="DM Serif Text"/>
              <a:cs typeface="DM Serif Text"/>
              <a:sym typeface="DM Serif Text"/>
            </a:endParaRPr>
          </a:p>
          <a:p>
            <a:pPr marL="0" marR="0" lvl="0" indent="0" algn="ctr" rtl="0">
              <a:lnSpc>
                <a:spcPct val="100000"/>
              </a:lnSpc>
              <a:spcBef>
                <a:spcPts val="0"/>
              </a:spcBef>
              <a:spcAft>
                <a:spcPts val="0"/>
              </a:spcAft>
              <a:buClr>
                <a:srgbClr val="000000"/>
              </a:buClr>
              <a:buSzPts val="2900"/>
              <a:buFont typeface="Arial"/>
              <a:buNone/>
            </a:pPr>
            <a:endParaRPr sz="2900" b="0" i="0" u="none" strike="noStrike" cap="none">
              <a:solidFill>
                <a:schemeClr val="lt1"/>
              </a:solidFill>
              <a:latin typeface="DM Serif Text"/>
              <a:ea typeface="DM Serif Text"/>
              <a:cs typeface="DM Serif Text"/>
              <a:sym typeface="DM Serif Text"/>
            </a:endParaRPr>
          </a:p>
        </p:txBody>
      </p:sp>
      <p:grpSp>
        <p:nvGrpSpPr>
          <p:cNvPr id="79" name="Google Shape;79;p2"/>
          <p:cNvGrpSpPr/>
          <p:nvPr/>
        </p:nvGrpSpPr>
        <p:grpSpPr>
          <a:xfrm>
            <a:off x="3951989" y="4408803"/>
            <a:ext cx="1240011" cy="231376"/>
            <a:chOff x="794550" y="2290675"/>
            <a:chExt cx="6090425" cy="1136425"/>
          </a:xfrm>
        </p:grpSpPr>
        <p:sp>
          <p:nvSpPr>
            <p:cNvPr id="80" name="Google Shape;80;p2"/>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2"/>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2"/>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2"/>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2"/>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2"/>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2"/>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2"/>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2"/>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2"/>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3"/>
          <p:cNvPicPr preferRelativeResize="0"/>
          <p:nvPr/>
        </p:nvPicPr>
        <p:blipFill rotWithShape="1">
          <a:blip r:embed="rId3">
            <a:alphaModFix/>
          </a:blip>
          <a:srcRect l="514" t="20086" r="582" b="10162"/>
          <a:stretch/>
        </p:blipFill>
        <p:spPr>
          <a:xfrm>
            <a:off x="757225" y="634675"/>
            <a:ext cx="7629527" cy="3587578"/>
          </a:xfrm>
          <a:prstGeom prst="rect">
            <a:avLst/>
          </a:prstGeom>
          <a:noFill/>
          <a:ln>
            <a:noFill/>
          </a:ln>
        </p:spPr>
      </p:pic>
      <p:sp>
        <p:nvSpPr>
          <p:cNvPr id="95" name="Google Shape;95;p3"/>
          <p:cNvSpPr/>
          <p:nvPr/>
        </p:nvSpPr>
        <p:spPr>
          <a:xfrm>
            <a:off x="995088" y="889762"/>
            <a:ext cx="7153800" cy="3077400"/>
          </a:xfrm>
          <a:prstGeom prst="rect">
            <a:avLst/>
          </a:prstGeom>
          <a:noFill/>
          <a:ln w="9525" cap="flat" cmpd="sng">
            <a:solidFill>
              <a:srgbClr val="F5DAA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3"/>
          <p:cNvSpPr txBox="1"/>
          <p:nvPr/>
        </p:nvSpPr>
        <p:spPr>
          <a:xfrm>
            <a:off x="1280925" y="2087394"/>
            <a:ext cx="6587700" cy="544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900"/>
              <a:buFont typeface="Arial"/>
              <a:buNone/>
            </a:pPr>
            <a:r>
              <a:rPr lang="en" sz="2900" b="0" i="0" u="none" strike="noStrike" cap="none">
                <a:solidFill>
                  <a:schemeClr val="lt1"/>
                </a:solidFill>
                <a:latin typeface="DM Serif Text"/>
                <a:ea typeface="DM Serif Text"/>
                <a:cs typeface="DM Serif Text"/>
                <a:sym typeface="DM Serif Text"/>
              </a:rPr>
              <a:t>What is an FSA?</a:t>
            </a:r>
            <a:endParaRPr sz="2900" b="0" i="0" u="none" strike="noStrike" cap="none">
              <a:solidFill>
                <a:schemeClr val="lt1"/>
              </a:solidFill>
              <a:latin typeface="DM Serif Text"/>
              <a:ea typeface="DM Serif Text"/>
              <a:cs typeface="DM Serif Text"/>
              <a:sym typeface="DM Serif Text"/>
            </a:endParaRPr>
          </a:p>
        </p:txBody>
      </p:sp>
      <p:grpSp>
        <p:nvGrpSpPr>
          <p:cNvPr id="97" name="Google Shape;97;p3"/>
          <p:cNvGrpSpPr/>
          <p:nvPr/>
        </p:nvGrpSpPr>
        <p:grpSpPr>
          <a:xfrm>
            <a:off x="7921057" y="4774074"/>
            <a:ext cx="1007356" cy="187965"/>
            <a:chOff x="794550" y="2290675"/>
            <a:chExt cx="6090425" cy="1136425"/>
          </a:xfrm>
        </p:grpSpPr>
        <p:sp>
          <p:nvSpPr>
            <p:cNvPr id="98" name="Google Shape;98;p3"/>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3"/>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3"/>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3"/>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3"/>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3"/>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3"/>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3"/>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3"/>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3"/>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p:nvPr/>
        </p:nvSpPr>
        <p:spPr>
          <a:xfrm flipH="1">
            <a:off x="100" y="-4000"/>
            <a:ext cx="9144000" cy="359400"/>
          </a:xfrm>
          <a:prstGeom prst="rect">
            <a:avLst/>
          </a:prstGeom>
          <a:solidFill>
            <a:srgbClr val="0B729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4"/>
          <p:cNvSpPr txBox="1"/>
          <p:nvPr/>
        </p:nvSpPr>
        <p:spPr>
          <a:xfrm>
            <a:off x="85725" y="8371"/>
            <a:ext cx="5928000" cy="21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DM Serif Text"/>
                <a:ea typeface="DM Serif Text"/>
                <a:cs typeface="DM Serif Text"/>
                <a:sym typeface="DM Serif Text"/>
              </a:rPr>
              <a:t>Flexible Spending Account</a:t>
            </a:r>
            <a:endParaRPr sz="1000" b="0" i="0" u="none" strike="noStrike" cap="none">
              <a:solidFill>
                <a:schemeClr val="lt1"/>
              </a:solidFill>
              <a:latin typeface="DM Serif Text"/>
              <a:ea typeface="DM Serif Text"/>
              <a:cs typeface="DM Serif Text"/>
              <a:sym typeface="DM Serif Text"/>
            </a:endParaRPr>
          </a:p>
        </p:txBody>
      </p:sp>
      <p:grpSp>
        <p:nvGrpSpPr>
          <p:cNvPr id="114" name="Google Shape;114;p4"/>
          <p:cNvGrpSpPr/>
          <p:nvPr/>
        </p:nvGrpSpPr>
        <p:grpSpPr>
          <a:xfrm>
            <a:off x="7921057" y="4774074"/>
            <a:ext cx="1007356" cy="187965"/>
            <a:chOff x="794550" y="2290675"/>
            <a:chExt cx="6090425" cy="1136425"/>
          </a:xfrm>
        </p:grpSpPr>
        <p:sp>
          <p:nvSpPr>
            <p:cNvPr id="115" name="Google Shape;115;p4"/>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4"/>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4"/>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4"/>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4"/>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4"/>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4"/>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4"/>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4"/>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4"/>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5" name="Google Shape;125;p4"/>
          <p:cNvSpPr txBox="1"/>
          <p:nvPr/>
        </p:nvSpPr>
        <p:spPr>
          <a:xfrm>
            <a:off x="461350" y="1021050"/>
            <a:ext cx="8379300" cy="3445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400"/>
              <a:buFont typeface="Arial"/>
              <a:buNone/>
            </a:pPr>
            <a:r>
              <a:rPr lang="en" sz="1400" b="0" i="0" u="none" strike="noStrike" cap="none">
                <a:solidFill>
                  <a:srgbClr val="666666"/>
                </a:solidFill>
                <a:latin typeface="Open Sans"/>
                <a:ea typeface="Open Sans"/>
                <a:cs typeface="Open Sans"/>
                <a:sym typeface="Open Sans"/>
              </a:rPr>
              <a:t>An FSA is a spending account for health expenses. The account is tax-advantaged, meaning you can save up to 40% on thousands of everyday expenses. You decide how much money you want to set aside at the beginning of the year and that money is yours to use starting day one. </a:t>
            </a:r>
            <a:endParaRPr sz="1400" b="0" i="0" u="none" strike="noStrike" cap="none">
              <a:solidFill>
                <a:srgbClr val="666666"/>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flipH="1">
            <a:off x="100" y="-4000"/>
            <a:ext cx="9144000" cy="359400"/>
          </a:xfrm>
          <a:prstGeom prst="rect">
            <a:avLst/>
          </a:prstGeom>
          <a:solidFill>
            <a:srgbClr val="0B729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5"/>
          <p:cNvSpPr txBox="1"/>
          <p:nvPr/>
        </p:nvSpPr>
        <p:spPr>
          <a:xfrm>
            <a:off x="85725" y="8371"/>
            <a:ext cx="5928000" cy="21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DM Serif Text"/>
                <a:ea typeface="DM Serif Text"/>
                <a:cs typeface="DM Serif Text"/>
                <a:sym typeface="DM Serif Text"/>
              </a:rPr>
              <a:t>Flexible Spending Account</a:t>
            </a:r>
            <a:endParaRPr sz="1000" b="0" i="0" u="none" strike="noStrike" cap="none">
              <a:solidFill>
                <a:schemeClr val="lt1"/>
              </a:solidFill>
              <a:latin typeface="DM Serif Text"/>
              <a:ea typeface="DM Serif Text"/>
              <a:cs typeface="DM Serif Text"/>
              <a:sym typeface="DM Serif Text"/>
            </a:endParaRPr>
          </a:p>
        </p:txBody>
      </p:sp>
      <p:grpSp>
        <p:nvGrpSpPr>
          <p:cNvPr id="132" name="Google Shape;132;p5"/>
          <p:cNvGrpSpPr/>
          <p:nvPr/>
        </p:nvGrpSpPr>
        <p:grpSpPr>
          <a:xfrm>
            <a:off x="7921057" y="4774074"/>
            <a:ext cx="1007356" cy="187965"/>
            <a:chOff x="794550" y="2290675"/>
            <a:chExt cx="6090425" cy="1136425"/>
          </a:xfrm>
        </p:grpSpPr>
        <p:sp>
          <p:nvSpPr>
            <p:cNvPr id="133" name="Google Shape;133;p5"/>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5"/>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p5"/>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5"/>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5"/>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5"/>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5"/>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5"/>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5"/>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5"/>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3" name="Google Shape;143;p5"/>
          <p:cNvSpPr txBox="1"/>
          <p:nvPr/>
        </p:nvSpPr>
        <p:spPr>
          <a:xfrm>
            <a:off x="441875" y="680900"/>
            <a:ext cx="6237600" cy="36153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rgbClr val="000000"/>
              </a:buClr>
              <a:buSzPts val="1700"/>
              <a:buFont typeface="Arial"/>
              <a:buNone/>
            </a:pPr>
            <a:r>
              <a:rPr lang="en" sz="1700" b="0" i="0" u="none" strike="noStrike" cap="none">
                <a:solidFill>
                  <a:srgbClr val="666666"/>
                </a:solidFill>
                <a:latin typeface="Open Sans"/>
                <a:ea typeface="Open Sans"/>
                <a:cs typeface="Open Sans"/>
                <a:sym typeface="Open Sans"/>
              </a:rPr>
              <a:t>How much you can contribute:</a:t>
            </a:r>
            <a:endParaRPr sz="17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a:solidFill>
                <a:srgbClr val="666666"/>
              </a:solidFill>
              <a:latin typeface="Open Sans"/>
              <a:ea typeface="Open Sans"/>
              <a:cs typeface="Open Sans"/>
              <a:sym typeface="Open Sans"/>
            </a:endParaRPr>
          </a:p>
          <a:p>
            <a:pPr marL="457200" marR="0" lvl="0" indent="-330200" algn="just" rtl="0">
              <a:lnSpc>
                <a:spcPct val="150000"/>
              </a:lnSpc>
              <a:spcBef>
                <a:spcPts val="0"/>
              </a:spcBef>
              <a:spcAft>
                <a:spcPts val="0"/>
              </a:spcAft>
              <a:buClr>
                <a:srgbClr val="F5DAAC"/>
              </a:buClr>
              <a:buSzPts val="1600"/>
              <a:buFont typeface="Open Sans"/>
              <a:buChar char="●"/>
            </a:pPr>
            <a:r>
              <a:rPr lang="en" sz="1600" b="0" i="0" u="none" strike="noStrike" cap="none">
                <a:solidFill>
                  <a:srgbClr val="666666"/>
                </a:solidFill>
                <a:latin typeface="Open Sans"/>
                <a:ea typeface="Open Sans"/>
                <a:cs typeface="Open Sans"/>
                <a:sym typeface="Open Sans"/>
              </a:rPr>
              <a:t>$</a:t>
            </a:r>
            <a:r>
              <a:rPr lang="en" sz="1600">
                <a:solidFill>
                  <a:srgbClr val="666666"/>
                </a:solidFill>
                <a:latin typeface="Open Sans"/>
                <a:ea typeface="Open Sans"/>
                <a:cs typeface="Open Sans"/>
                <a:sym typeface="Open Sans"/>
              </a:rPr>
              <a:t>3</a:t>
            </a:r>
            <a:r>
              <a:rPr lang="en" sz="1600" b="0" i="0" u="none" strike="noStrike" cap="none">
                <a:solidFill>
                  <a:srgbClr val="666666"/>
                </a:solidFill>
                <a:latin typeface="Open Sans"/>
                <a:ea typeface="Open Sans"/>
                <a:cs typeface="Open Sans"/>
                <a:sym typeface="Open Sans"/>
              </a:rPr>
              <a:t>,</a:t>
            </a:r>
            <a:r>
              <a:rPr lang="en" sz="1600">
                <a:solidFill>
                  <a:srgbClr val="666666"/>
                </a:solidFill>
                <a:latin typeface="Open Sans"/>
                <a:ea typeface="Open Sans"/>
                <a:cs typeface="Open Sans"/>
                <a:sym typeface="Open Sans"/>
              </a:rPr>
              <a:t>40</a:t>
            </a:r>
            <a:r>
              <a:rPr lang="en" sz="1600" b="0" i="0" u="none" strike="noStrike" cap="none">
                <a:solidFill>
                  <a:srgbClr val="666666"/>
                </a:solidFill>
                <a:latin typeface="Open Sans"/>
                <a:ea typeface="Open Sans"/>
                <a:cs typeface="Open Sans"/>
                <a:sym typeface="Open Sans"/>
              </a:rPr>
              <a:t>0</a:t>
            </a:r>
            <a:endParaRPr sz="1600" b="0" i="0" u="none" strike="noStrike" cap="none">
              <a:solidFill>
                <a:srgbClr val="666666"/>
              </a:solidFill>
              <a:latin typeface="Open Sans"/>
              <a:ea typeface="Open Sans"/>
              <a:cs typeface="Open Sans"/>
              <a:sym typeface="Open Sans"/>
            </a:endParaRPr>
          </a:p>
          <a:p>
            <a:pPr marL="914400" marR="0" lvl="1" indent="-330200" algn="just" rtl="0">
              <a:lnSpc>
                <a:spcPct val="150000"/>
              </a:lnSpc>
              <a:spcBef>
                <a:spcPts val="0"/>
              </a:spcBef>
              <a:spcAft>
                <a:spcPts val="0"/>
              </a:spcAft>
              <a:buClr>
                <a:schemeClr val="dk1"/>
              </a:buClr>
              <a:buSzPts val="1600"/>
              <a:buFont typeface="Open Sans"/>
              <a:buChar char="○"/>
            </a:pPr>
            <a:r>
              <a:rPr lang="en" sz="1600" b="0" i="0" u="none" strike="noStrike" cap="none">
                <a:solidFill>
                  <a:srgbClr val="666666"/>
                </a:solidFill>
                <a:latin typeface="Open Sans"/>
                <a:ea typeface="Open Sans"/>
                <a:cs typeface="Open Sans"/>
                <a:sym typeface="Open Sans"/>
              </a:rPr>
              <a:t>This is the maximum set by the IRS. Please check with your Human Resources department for verification of your employer’s maximum contribution amount.</a:t>
            </a:r>
            <a:endParaRPr sz="1600" b="0" i="0" u="none" strike="noStrike" cap="none">
              <a:solidFill>
                <a:srgbClr val="666666"/>
              </a:solidFill>
              <a:latin typeface="Open Sans"/>
              <a:ea typeface="Open Sans"/>
              <a:cs typeface="Open Sans"/>
              <a:sym typeface="Open Sans"/>
            </a:endParaRPr>
          </a:p>
          <a:p>
            <a:pPr marL="914400" marR="0" lvl="1" indent="-330200" algn="just" rtl="0">
              <a:lnSpc>
                <a:spcPct val="150000"/>
              </a:lnSpc>
              <a:spcBef>
                <a:spcPts val="0"/>
              </a:spcBef>
              <a:spcAft>
                <a:spcPts val="0"/>
              </a:spcAft>
              <a:buClr>
                <a:schemeClr val="dk1"/>
              </a:buClr>
              <a:buSzPts val="1600"/>
              <a:buFont typeface="Open Sans"/>
              <a:buChar char="○"/>
            </a:pPr>
            <a:r>
              <a:rPr lang="en" sz="1600" b="0" i="0" u="none" strike="noStrike" cap="none">
                <a:solidFill>
                  <a:srgbClr val="666666"/>
                </a:solidFill>
                <a:latin typeface="Open Sans"/>
                <a:ea typeface="Open Sans"/>
                <a:cs typeface="Open Sans"/>
                <a:sym typeface="Open Sans"/>
              </a:rPr>
              <a:t>Since it does not coordinate with insurance coverage, you do not have to participate in your employer’s medical plan to be eligible</a:t>
            </a:r>
            <a:endParaRPr sz="1600" b="0" i="0" u="none" strike="noStrike" cap="none">
              <a:solidFill>
                <a:srgbClr val="666666"/>
              </a:solidFill>
              <a:latin typeface="Open Sans"/>
              <a:ea typeface="Open Sans"/>
              <a:cs typeface="Open Sans"/>
              <a:sym typeface="Open Sans"/>
            </a:endParaRPr>
          </a:p>
          <a:p>
            <a:pPr marL="914400" marR="0" lvl="1" indent="-330200" algn="just" rtl="0">
              <a:lnSpc>
                <a:spcPct val="150000"/>
              </a:lnSpc>
              <a:spcBef>
                <a:spcPts val="0"/>
              </a:spcBef>
              <a:spcAft>
                <a:spcPts val="0"/>
              </a:spcAft>
              <a:buClr>
                <a:schemeClr val="dk1"/>
              </a:buClr>
              <a:buSzPts val="1600"/>
              <a:buFont typeface="Open Sans"/>
              <a:buChar char="○"/>
            </a:pPr>
            <a:r>
              <a:rPr lang="en" sz="1600" b="0" i="0" u="none" strike="noStrike" cap="none">
                <a:solidFill>
                  <a:srgbClr val="666666"/>
                </a:solidFill>
                <a:latin typeface="Open Sans"/>
                <a:ea typeface="Open Sans"/>
                <a:cs typeface="Open Sans"/>
                <a:sym typeface="Open Sans"/>
              </a:rPr>
              <a:t>Any legal dependent can use your FSA funds, regardless of their insurance coverage status</a:t>
            </a:r>
            <a:endParaRPr sz="1600" b="0" i="0" u="none" strike="noStrike" cap="none">
              <a:solidFill>
                <a:srgbClr val="666666"/>
              </a:solidFill>
              <a:latin typeface="Open Sans"/>
              <a:ea typeface="Open Sans"/>
              <a:cs typeface="Open Sans"/>
              <a:sym typeface="Open Sans"/>
            </a:endParaRPr>
          </a:p>
          <a:p>
            <a:pPr marL="457200" marR="0" lvl="0" indent="0" algn="just" rtl="0">
              <a:lnSpc>
                <a:spcPct val="150000"/>
              </a:lnSpc>
              <a:spcBef>
                <a:spcPts val="0"/>
              </a:spcBef>
              <a:spcAft>
                <a:spcPts val="0"/>
              </a:spcAft>
              <a:buClr>
                <a:srgbClr val="000000"/>
              </a:buClr>
              <a:buSzPts val="1600"/>
              <a:buFont typeface="Arial"/>
              <a:buNone/>
            </a:pPr>
            <a:endParaRPr sz="1600" b="0" i="0" u="none" strike="noStrike" cap="none">
              <a:solidFill>
                <a:srgbClr val="666666"/>
              </a:solidFill>
              <a:latin typeface="Open Sans"/>
              <a:ea typeface="Open Sans"/>
              <a:cs typeface="Open Sans"/>
              <a:sym typeface="Open Sans"/>
            </a:endParaRPr>
          </a:p>
        </p:txBody>
      </p:sp>
      <p:pic>
        <p:nvPicPr>
          <p:cNvPr id="144" name="Google Shape;144;p5"/>
          <p:cNvPicPr preferRelativeResize="0"/>
          <p:nvPr/>
        </p:nvPicPr>
        <p:blipFill rotWithShape="1">
          <a:blip r:embed="rId3">
            <a:alphaModFix/>
          </a:blip>
          <a:srcRect/>
          <a:stretch/>
        </p:blipFill>
        <p:spPr>
          <a:xfrm>
            <a:off x="7243845" y="1953433"/>
            <a:ext cx="1245890" cy="12458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6"/>
          <p:cNvSpPr/>
          <p:nvPr/>
        </p:nvSpPr>
        <p:spPr>
          <a:xfrm>
            <a:off x="1045925" y="1462375"/>
            <a:ext cx="7119300" cy="2240700"/>
          </a:xfrm>
          <a:prstGeom prst="rect">
            <a:avLst/>
          </a:prstGeom>
          <a:noFill/>
          <a:ln w="19050" cap="flat" cmpd="sng">
            <a:solidFill>
              <a:srgbClr val="F5DAA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6"/>
          <p:cNvSpPr/>
          <p:nvPr/>
        </p:nvSpPr>
        <p:spPr>
          <a:xfrm flipH="1">
            <a:off x="100" y="-4000"/>
            <a:ext cx="9144000" cy="359400"/>
          </a:xfrm>
          <a:prstGeom prst="rect">
            <a:avLst/>
          </a:prstGeom>
          <a:solidFill>
            <a:srgbClr val="0B729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6"/>
          <p:cNvSpPr txBox="1"/>
          <p:nvPr/>
        </p:nvSpPr>
        <p:spPr>
          <a:xfrm>
            <a:off x="85725" y="8371"/>
            <a:ext cx="5928000" cy="21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DM Serif Text"/>
                <a:ea typeface="DM Serif Text"/>
                <a:cs typeface="DM Serif Text"/>
                <a:sym typeface="DM Serif Text"/>
              </a:rPr>
              <a:t>Flexible Spending Account</a:t>
            </a:r>
            <a:endParaRPr sz="1000" b="0" i="0" u="none" strike="noStrike" cap="none">
              <a:solidFill>
                <a:schemeClr val="lt1"/>
              </a:solidFill>
              <a:latin typeface="DM Serif Text"/>
              <a:ea typeface="DM Serif Text"/>
              <a:cs typeface="DM Serif Text"/>
              <a:sym typeface="DM Serif Text"/>
            </a:endParaRPr>
          </a:p>
        </p:txBody>
      </p:sp>
      <p:grpSp>
        <p:nvGrpSpPr>
          <p:cNvPr id="152" name="Google Shape;152;p6"/>
          <p:cNvGrpSpPr/>
          <p:nvPr/>
        </p:nvGrpSpPr>
        <p:grpSpPr>
          <a:xfrm>
            <a:off x="7921057" y="4774074"/>
            <a:ext cx="1007356" cy="187965"/>
            <a:chOff x="794550" y="2290675"/>
            <a:chExt cx="6090425" cy="1136425"/>
          </a:xfrm>
        </p:grpSpPr>
        <p:sp>
          <p:nvSpPr>
            <p:cNvPr id="153" name="Google Shape;153;p6"/>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6"/>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6"/>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6"/>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6"/>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6"/>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6"/>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6"/>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6"/>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6"/>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63" name="Google Shape;163;p6"/>
          <p:cNvSpPr txBox="1"/>
          <p:nvPr/>
        </p:nvSpPr>
        <p:spPr>
          <a:xfrm>
            <a:off x="2674025" y="1462375"/>
            <a:ext cx="5247000" cy="22407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700"/>
              <a:buFont typeface="Arial"/>
              <a:buNone/>
            </a:pPr>
            <a:r>
              <a:rPr lang="en" sz="1700" b="0" i="0" u="none" strike="noStrike" cap="none">
                <a:solidFill>
                  <a:srgbClr val="666666"/>
                </a:solidFill>
                <a:latin typeface="Open Sans"/>
                <a:ea typeface="Open Sans"/>
                <a:cs typeface="Open Sans"/>
                <a:sym typeface="Open Sans"/>
              </a:rPr>
              <a:t>Disclaimer:  If you or your spouse currently contributes to a health savings account (HSA), you should check with your HR representative before enrolling in the FSA.</a:t>
            </a:r>
            <a:endParaRPr sz="17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a:solidFill>
                <a:srgbClr val="666666"/>
              </a:solidFill>
              <a:latin typeface="Open Sans"/>
              <a:ea typeface="Open Sans"/>
              <a:cs typeface="Open Sans"/>
              <a:sym typeface="Open Sans"/>
            </a:endParaRPr>
          </a:p>
        </p:txBody>
      </p:sp>
      <p:pic>
        <p:nvPicPr>
          <p:cNvPr id="164" name="Google Shape;164;p6"/>
          <p:cNvPicPr preferRelativeResize="0"/>
          <p:nvPr/>
        </p:nvPicPr>
        <p:blipFill rotWithShape="1">
          <a:blip r:embed="rId3">
            <a:alphaModFix amt="85000"/>
          </a:blip>
          <a:srcRect/>
          <a:stretch/>
        </p:blipFill>
        <p:spPr>
          <a:xfrm>
            <a:off x="1315769" y="1870358"/>
            <a:ext cx="1245890" cy="124589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7"/>
          <p:cNvPicPr preferRelativeResize="0"/>
          <p:nvPr/>
        </p:nvPicPr>
        <p:blipFill rotWithShape="1">
          <a:blip r:embed="rId3">
            <a:alphaModFix/>
          </a:blip>
          <a:srcRect l="514" t="20086" r="582" b="10162"/>
          <a:stretch/>
        </p:blipFill>
        <p:spPr>
          <a:xfrm>
            <a:off x="757225" y="634675"/>
            <a:ext cx="7629527" cy="3587578"/>
          </a:xfrm>
          <a:prstGeom prst="rect">
            <a:avLst/>
          </a:prstGeom>
          <a:noFill/>
          <a:ln>
            <a:noFill/>
          </a:ln>
        </p:spPr>
      </p:pic>
      <p:sp>
        <p:nvSpPr>
          <p:cNvPr id="170" name="Google Shape;170;p7"/>
          <p:cNvSpPr/>
          <p:nvPr/>
        </p:nvSpPr>
        <p:spPr>
          <a:xfrm>
            <a:off x="995088" y="889762"/>
            <a:ext cx="7153800" cy="3077400"/>
          </a:xfrm>
          <a:prstGeom prst="rect">
            <a:avLst/>
          </a:prstGeom>
          <a:noFill/>
          <a:ln w="9525" cap="flat" cmpd="sng">
            <a:solidFill>
              <a:srgbClr val="F5DAA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7"/>
          <p:cNvSpPr txBox="1"/>
          <p:nvPr/>
        </p:nvSpPr>
        <p:spPr>
          <a:xfrm>
            <a:off x="1280925" y="2087394"/>
            <a:ext cx="6587700" cy="544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900"/>
              <a:buFont typeface="Arial"/>
              <a:buNone/>
            </a:pPr>
            <a:r>
              <a:rPr lang="en" sz="2900" b="0" i="0" u="none" strike="noStrike" cap="none">
                <a:solidFill>
                  <a:schemeClr val="lt1"/>
                </a:solidFill>
                <a:latin typeface="DM Serif Text"/>
                <a:ea typeface="DM Serif Text"/>
                <a:cs typeface="DM Serif Text"/>
                <a:sym typeface="DM Serif Text"/>
              </a:rPr>
              <a:t>Eligible Expenses</a:t>
            </a:r>
            <a:endParaRPr sz="2900" b="0" i="0" u="none" strike="noStrike" cap="none">
              <a:solidFill>
                <a:schemeClr val="lt1"/>
              </a:solidFill>
              <a:latin typeface="DM Serif Text"/>
              <a:ea typeface="DM Serif Text"/>
              <a:cs typeface="DM Serif Text"/>
              <a:sym typeface="DM Serif Text"/>
            </a:endParaRPr>
          </a:p>
        </p:txBody>
      </p:sp>
      <p:grpSp>
        <p:nvGrpSpPr>
          <p:cNvPr id="172" name="Google Shape;172;p7"/>
          <p:cNvGrpSpPr/>
          <p:nvPr/>
        </p:nvGrpSpPr>
        <p:grpSpPr>
          <a:xfrm>
            <a:off x="7921057" y="4774074"/>
            <a:ext cx="1007356" cy="187965"/>
            <a:chOff x="794550" y="2290675"/>
            <a:chExt cx="6090425" cy="1136425"/>
          </a:xfrm>
        </p:grpSpPr>
        <p:sp>
          <p:nvSpPr>
            <p:cNvPr id="173" name="Google Shape;173;p7"/>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7"/>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7"/>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7"/>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7"/>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7"/>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7"/>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7"/>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7"/>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7"/>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pic>
        <p:nvPicPr>
          <p:cNvPr id="187" name="Google Shape;187;p8"/>
          <p:cNvPicPr preferRelativeResize="0"/>
          <p:nvPr/>
        </p:nvPicPr>
        <p:blipFill rotWithShape="1">
          <a:blip r:embed="rId4">
            <a:alphaModFix amt="77000"/>
          </a:blip>
          <a:srcRect/>
          <a:stretch/>
        </p:blipFill>
        <p:spPr>
          <a:xfrm>
            <a:off x="0" y="0"/>
            <a:ext cx="9144000" cy="5143509"/>
          </a:xfrm>
          <a:prstGeom prst="rect">
            <a:avLst/>
          </a:prstGeom>
          <a:noFill/>
          <a:ln>
            <a:noFill/>
          </a:ln>
        </p:spPr>
      </p:pic>
      <p:sp>
        <p:nvSpPr>
          <p:cNvPr id="188" name="Google Shape;188;p8"/>
          <p:cNvSpPr txBox="1"/>
          <p:nvPr/>
        </p:nvSpPr>
        <p:spPr>
          <a:xfrm>
            <a:off x="0" y="1876325"/>
            <a:ext cx="9144000" cy="35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500"/>
              <a:buFont typeface="Arial"/>
              <a:buNone/>
            </a:pPr>
            <a:r>
              <a:rPr lang="en" sz="3500" b="0" i="0" u="none" strike="noStrike" cap="none">
                <a:solidFill>
                  <a:srgbClr val="666666"/>
                </a:solidFill>
                <a:latin typeface="DM Serif Text"/>
                <a:ea typeface="DM Serif Text"/>
                <a:cs typeface="DM Serif Text"/>
                <a:sym typeface="DM Serif Text"/>
              </a:rPr>
              <a:t>Deductibles . Copays . Prescriptions</a:t>
            </a:r>
            <a:endParaRPr sz="3500" b="0" i="0" u="none" strike="noStrike" cap="none">
              <a:solidFill>
                <a:srgbClr val="666666"/>
              </a:solidFill>
              <a:latin typeface="DM Serif Text"/>
              <a:ea typeface="DM Serif Text"/>
              <a:cs typeface="DM Serif Text"/>
              <a:sym typeface="DM Serif Tex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193" name="Google Shape;193;p9"/>
          <p:cNvPicPr preferRelativeResize="0"/>
          <p:nvPr/>
        </p:nvPicPr>
        <p:blipFill rotWithShape="1">
          <a:blip r:embed="rId4">
            <a:alphaModFix amt="78000"/>
          </a:blip>
          <a:srcRect/>
          <a:stretch/>
        </p:blipFill>
        <p:spPr>
          <a:xfrm>
            <a:off x="0" y="0"/>
            <a:ext cx="9144000" cy="5143509"/>
          </a:xfrm>
          <a:prstGeom prst="rect">
            <a:avLst/>
          </a:prstGeom>
          <a:noFill/>
          <a:ln>
            <a:noFill/>
          </a:ln>
        </p:spPr>
      </p:pic>
      <p:sp>
        <p:nvSpPr>
          <p:cNvPr id="194" name="Google Shape;194;p9"/>
          <p:cNvSpPr txBox="1"/>
          <p:nvPr/>
        </p:nvSpPr>
        <p:spPr>
          <a:xfrm>
            <a:off x="0" y="1876325"/>
            <a:ext cx="9144000" cy="35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500"/>
              <a:buFont typeface="Arial"/>
              <a:buNone/>
            </a:pPr>
            <a:r>
              <a:rPr lang="en" sz="3500" b="0" i="0" u="none" strike="noStrike" cap="none">
                <a:solidFill>
                  <a:srgbClr val="666666"/>
                </a:solidFill>
                <a:latin typeface="DM Serif Text"/>
                <a:ea typeface="DM Serif Text"/>
                <a:cs typeface="DM Serif Text"/>
                <a:sym typeface="DM Serif Text"/>
              </a:rPr>
              <a:t>Teeth Cleaning</a:t>
            </a:r>
            <a:endParaRPr sz="3500" b="0" i="0" u="none" strike="noStrike" cap="none">
              <a:solidFill>
                <a:srgbClr val="666666"/>
              </a:solidFill>
              <a:latin typeface="DM Serif Text"/>
              <a:ea typeface="DM Serif Text"/>
              <a:cs typeface="DM Serif Text"/>
              <a:sym typeface="DM Serif Tex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8"/>
        <p:cNvGrpSpPr/>
        <p:nvPr/>
      </p:nvGrpSpPr>
      <p:grpSpPr>
        <a:xfrm>
          <a:off x="0" y="0"/>
          <a:ext cx="0" cy="0"/>
          <a:chOff x="0" y="0"/>
          <a:chExt cx="0" cy="0"/>
        </a:xfrm>
      </p:grpSpPr>
      <p:pic>
        <p:nvPicPr>
          <p:cNvPr id="199" name="Google Shape;199;p10"/>
          <p:cNvPicPr preferRelativeResize="0"/>
          <p:nvPr/>
        </p:nvPicPr>
        <p:blipFill rotWithShape="1">
          <a:blip r:embed="rId4">
            <a:alphaModFix amt="68000"/>
          </a:blip>
          <a:srcRect/>
          <a:stretch/>
        </p:blipFill>
        <p:spPr>
          <a:xfrm>
            <a:off x="0" y="0"/>
            <a:ext cx="9144000" cy="5143509"/>
          </a:xfrm>
          <a:prstGeom prst="rect">
            <a:avLst/>
          </a:prstGeom>
          <a:noFill/>
          <a:ln>
            <a:noFill/>
          </a:ln>
        </p:spPr>
      </p:pic>
      <p:sp>
        <p:nvSpPr>
          <p:cNvPr id="200" name="Google Shape;200;p10"/>
          <p:cNvSpPr txBox="1"/>
          <p:nvPr/>
        </p:nvSpPr>
        <p:spPr>
          <a:xfrm>
            <a:off x="0" y="1876325"/>
            <a:ext cx="9144000" cy="359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500"/>
              <a:buFont typeface="Arial"/>
              <a:buNone/>
            </a:pPr>
            <a:r>
              <a:rPr lang="en" sz="3500" b="0" i="0" u="none" strike="noStrike" cap="none">
                <a:solidFill>
                  <a:srgbClr val="666666"/>
                </a:solidFill>
                <a:latin typeface="DM Serif Text"/>
                <a:ea typeface="DM Serif Text"/>
                <a:cs typeface="DM Serif Text"/>
                <a:sym typeface="DM Serif Text"/>
              </a:rPr>
              <a:t>LASIK . Glasses . Contact Lenses</a:t>
            </a:r>
            <a:endParaRPr sz="3500" b="0" i="0" u="none" strike="noStrike" cap="none">
              <a:solidFill>
                <a:srgbClr val="666666"/>
              </a:solidFill>
              <a:latin typeface="DM Serif Text"/>
              <a:ea typeface="DM Serif Text"/>
              <a:cs typeface="DM Serif Text"/>
              <a:sym typeface="DM Serif Tex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pic>
        <p:nvPicPr>
          <p:cNvPr id="205" name="Google Shape;205;p11"/>
          <p:cNvPicPr preferRelativeResize="0"/>
          <p:nvPr/>
        </p:nvPicPr>
        <p:blipFill rotWithShape="1">
          <a:blip r:embed="rId4">
            <a:alphaModFix amt="68000"/>
          </a:blip>
          <a:srcRect/>
          <a:stretch/>
        </p:blipFill>
        <p:spPr>
          <a:xfrm>
            <a:off x="0" y="0"/>
            <a:ext cx="9144000" cy="5143509"/>
          </a:xfrm>
          <a:prstGeom prst="rect">
            <a:avLst/>
          </a:prstGeom>
          <a:noFill/>
          <a:ln>
            <a:noFill/>
          </a:ln>
        </p:spPr>
      </p:pic>
      <p:sp>
        <p:nvSpPr>
          <p:cNvPr id="206" name="Google Shape;206;p11"/>
          <p:cNvSpPr txBox="1"/>
          <p:nvPr/>
        </p:nvSpPr>
        <p:spPr>
          <a:xfrm>
            <a:off x="0" y="1667325"/>
            <a:ext cx="9144000" cy="1168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 sz="4400" b="0" i="0" u="none" strike="noStrike" cap="none" baseline="30000">
                <a:solidFill>
                  <a:srgbClr val="666666"/>
                </a:solidFill>
                <a:latin typeface="DM Serif Text"/>
                <a:ea typeface="DM Serif Text"/>
                <a:cs typeface="DM Serif Text"/>
                <a:sym typeface="DM Serif Text"/>
              </a:rPr>
              <a:t>Over-the-Counter Medications. Menstrual Care products . And much more</a:t>
            </a:r>
            <a:endParaRPr sz="4400" b="0" i="0" u="none" strike="noStrike" cap="none" baseline="30000">
              <a:solidFill>
                <a:srgbClr val="666666"/>
              </a:solidFill>
              <a:latin typeface="DM Serif Text"/>
              <a:ea typeface="DM Serif Text"/>
              <a:cs typeface="DM Serif Text"/>
              <a:sym typeface="DM Serif Tex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2"/>
          <p:cNvSpPr/>
          <p:nvPr/>
        </p:nvSpPr>
        <p:spPr>
          <a:xfrm flipH="1">
            <a:off x="100" y="-4000"/>
            <a:ext cx="9144000" cy="359400"/>
          </a:xfrm>
          <a:prstGeom prst="rect">
            <a:avLst/>
          </a:prstGeom>
          <a:solidFill>
            <a:srgbClr val="0B729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12"/>
          <p:cNvSpPr txBox="1"/>
          <p:nvPr/>
        </p:nvSpPr>
        <p:spPr>
          <a:xfrm>
            <a:off x="85725" y="8371"/>
            <a:ext cx="5928000" cy="21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DM Serif Text"/>
                <a:ea typeface="DM Serif Text"/>
                <a:cs typeface="DM Serif Text"/>
                <a:sym typeface="DM Serif Text"/>
              </a:rPr>
              <a:t>Flexible Spending Account</a:t>
            </a:r>
            <a:endParaRPr sz="1000" b="0" i="0" u="none" strike="noStrike" cap="none">
              <a:solidFill>
                <a:schemeClr val="lt1"/>
              </a:solidFill>
              <a:latin typeface="DM Serif Text"/>
              <a:ea typeface="DM Serif Text"/>
              <a:cs typeface="DM Serif Text"/>
              <a:sym typeface="DM Serif Text"/>
            </a:endParaRPr>
          </a:p>
        </p:txBody>
      </p:sp>
      <p:grpSp>
        <p:nvGrpSpPr>
          <p:cNvPr id="213" name="Google Shape;213;p12"/>
          <p:cNvGrpSpPr/>
          <p:nvPr/>
        </p:nvGrpSpPr>
        <p:grpSpPr>
          <a:xfrm>
            <a:off x="7921057" y="4774074"/>
            <a:ext cx="1007356" cy="187965"/>
            <a:chOff x="794550" y="2290675"/>
            <a:chExt cx="6090425" cy="1136425"/>
          </a:xfrm>
        </p:grpSpPr>
        <p:sp>
          <p:nvSpPr>
            <p:cNvPr id="214" name="Google Shape;214;p12"/>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12"/>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12"/>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12"/>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12"/>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12"/>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12"/>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12"/>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12"/>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12"/>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4" name="Google Shape;224;p12"/>
          <p:cNvSpPr txBox="1"/>
          <p:nvPr/>
        </p:nvSpPr>
        <p:spPr>
          <a:xfrm>
            <a:off x="520100" y="837000"/>
            <a:ext cx="4837200" cy="34695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rgbClr val="000000"/>
              </a:buClr>
              <a:buSzPts val="2100"/>
              <a:buFont typeface="Arial"/>
              <a:buNone/>
            </a:pPr>
            <a:r>
              <a:rPr lang="en" sz="2100" b="0" i="0" u="none" strike="noStrike" cap="none">
                <a:solidFill>
                  <a:srgbClr val="666666"/>
                </a:solidFill>
                <a:latin typeface="Open Sans"/>
                <a:ea typeface="Open Sans"/>
                <a:cs typeface="Open Sans"/>
                <a:sym typeface="Open Sans"/>
              </a:rPr>
              <a:t>Use It or Lose It</a:t>
            </a:r>
            <a:endParaRPr sz="21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700"/>
              <a:buFont typeface="Arial"/>
              <a:buNone/>
            </a:pPr>
            <a:r>
              <a:rPr lang="en" sz="1700" b="0" i="0" u="none" strike="noStrike" cap="none">
                <a:solidFill>
                  <a:srgbClr val="666666"/>
                </a:solidFill>
                <a:latin typeface="Open Sans"/>
                <a:ea typeface="Open Sans"/>
                <a:cs typeface="Open Sans"/>
                <a:sym typeface="Open Sans"/>
              </a:rPr>
              <a:t>Because of the special tax treatment applied to FSAs, the IRS has rules in place governing the use of FSA funds. One rule states that any unused FSA funds remaining in your account at the end of the eligible claims period must be forfeited and will not roll over to the next plan year. This is sometimes referred to as the “Use it or Lose it” rule. </a:t>
            </a:r>
            <a:endParaRPr sz="17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700"/>
              <a:buFont typeface="Arial"/>
              <a:buNone/>
            </a:pPr>
            <a:endParaRPr sz="1700" b="0" i="0" u="none" strike="noStrike" cap="none">
              <a:solidFill>
                <a:srgbClr val="666666"/>
              </a:solidFill>
              <a:latin typeface="Open Sans"/>
              <a:ea typeface="Open Sans"/>
              <a:cs typeface="Open Sans"/>
              <a:sym typeface="Open Sans"/>
            </a:endParaRPr>
          </a:p>
          <a:p>
            <a:pPr marL="0" marR="0" lvl="0" indent="0" algn="just" rtl="0">
              <a:lnSpc>
                <a:spcPct val="150000"/>
              </a:lnSpc>
              <a:spcBef>
                <a:spcPts val="0"/>
              </a:spcBef>
              <a:spcAft>
                <a:spcPts val="0"/>
              </a:spcAft>
              <a:buClr>
                <a:srgbClr val="000000"/>
              </a:buClr>
              <a:buSzPts val="1600"/>
              <a:buFont typeface="Arial"/>
              <a:buNone/>
            </a:pPr>
            <a:endParaRPr sz="1600" b="0" i="0" u="none" strike="noStrike" cap="none">
              <a:solidFill>
                <a:srgbClr val="666666"/>
              </a:solidFill>
              <a:latin typeface="Open Sans"/>
              <a:ea typeface="Open Sans"/>
              <a:cs typeface="Open Sans"/>
              <a:sym typeface="Open Sans"/>
            </a:endParaRPr>
          </a:p>
          <a:p>
            <a:pPr marL="457200" marR="0" lvl="0" indent="0" algn="just" rtl="0">
              <a:lnSpc>
                <a:spcPct val="150000"/>
              </a:lnSpc>
              <a:spcBef>
                <a:spcPts val="0"/>
              </a:spcBef>
              <a:spcAft>
                <a:spcPts val="0"/>
              </a:spcAft>
              <a:buClr>
                <a:srgbClr val="000000"/>
              </a:buClr>
              <a:buSzPts val="1600"/>
              <a:buFont typeface="Arial"/>
              <a:buNone/>
            </a:pPr>
            <a:endParaRPr sz="1600" b="0" i="0" u="none" strike="noStrike" cap="none">
              <a:solidFill>
                <a:srgbClr val="666666"/>
              </a:solidFill>
              <a:latin typeface="Open Sans"/>
              <a:ea typeface="Open Sans"/>
              <a:cs typeface="Open Sans"/>
              <a:sym typeface="Open Sans"/>
            </a:endParaRPr>
          </a:p>
        </p:txBody>
      </p:sp>
      <p:pic>
        <p:nvPicPr>
          <p:cNvPr id="225" name="Google Shape;225;p12"/>
          <p:cNvPicPr preferRelativeResize="0"/>
          <p:nvPr/>
        </p:nvPicPr>
        <p:blipFill rotWithShape="1">
          <a:blip r:embed="rId3">
            <a:alphaModFix/>
          </a:blip>
          <a:srcRect/>
          <a:stretch/>
        </p:blipFill>
        <p:spPr>
          <a:xfrm>
            <a:off x="5871250" y="1286388"/>
            <a:ext cx="2704624" cy="2704624"/>
          </a:xfrm>
          <a:prstGeom prst="rect">
            <a:avLst/>
          </a:prstGeom>
          <a:noFill/>
          <a:ln>
            <a:noFill/>
          </a:ln>
        </p:spPr>
      </p:pic>
      <p:sp>
        <p:nvSpPr>
          <p:cNvPr id="226" name="Google Shape;226;p12"/>
          <p:cNvSpPr/>
          <p:nvPr/>
        </p:nvSpPr>
        <p:spPr>
          <a:xfrm>
            <a:off x="5788063" y="1196150"/>
            <a:ext cx="2871000" cy="2885100"/>
          </a:xfrm>
          <a:prstGeom prst="rect">
            <a:avLst/>
          </a:prstGeom>
          <a:noFill/>
          <a:ln w="19050" cap="flat" cmpd="sng">
            <a:solidFill>
              <a:srgbClr val="F5DAA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3"/>
          <p:cNvSpPr/>
          <p:nvPr/>
        </p:nvSpPr>
        <p:spPr>
          <a:xfrm flipH="1">
            <a:off x="100" y="-4000"/>
            <a:ext cx="9144000" cy="359400"/>
          </a:xfrm>
          <a:prstGeom prst="rect">
            <a:avLst/>
          </a:prstGeom>
          <a:solidFill>
            <a:srgbClr val="0B729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13"/>
          <p:cNvSpPr txBox="1"/>
          <p:nvPr/>
        </p:nvSpPr>
        <p:spPr>
          <a:xfrm>
            <a:off x="85725" y="8371"/>
            <a:ext cx="5928000" cy="21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DM Serif Text"/>
                <a:ea typeface="DM Serif Text"/>
                <a:cs typeface="DM Serif Text"/>
                <a:sym typeface="DM Serif Text"/>
              </a:rPr>
              <a:t>Flexible Spending Account</a:t>
            </a:r>
            <a:endParaRPr sz="1000" b="0" i="0" u="none" strike="noStrike" cap="none">
              <a:solidFill>
                <a:schemeClr val="lt1"/>
              </a:solidFill>
              <a:latin typeface="DM Serif Text"/>
              <a:ea typeface="DM Serif Text"/>
              <a:cs typeface="DM Serif Text"/>
              <a:sym typeface="DM Serif Text"/>
            </a:endParaRPr>
          </a:p>
        </p:txBody>
      </p:sp>
      <p:grpSp>
        <p:nvGrpSpPr>
          <p:cNvPr id="233" name="Google Shape;233;p13"/>
          <p:cNvGrpSpPr/>
          <p:nvPr/>
        </p:nvGrpSpPr>
        <p:grpSpPr>
          <a:xfrm>
            <a:off x="7921057" y="4774074"/>
            <a:ext cx="1007356" cy="187965"/>
            <a:chOff x="794550" y="2290675"/>
            <a:chExt cx="6090425" cy="1136425"/>
          </a:xfrm>
        </p:grpSpPr>
        <p:sp>
          <p:nvSpPr>
            <p:cNvPr id="234" name="Google Shape;234;p13"/>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13"/>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13"/>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13"/>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13"/>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13"/>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13"/>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13"/>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13"/>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13"/>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44" name="Google Shape;244;p13"/>
          <p:cNvSpPr txBox="1"/>
          <p:nvPr/>
        </p:nvSpPr>
        <p:spPr>
          <a:xfrm>
            <a:off x="324475" y="498500"/>
            <a:ext cx="8390100" cy="41325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rgbClr val="000000"/>
              </a:buClr>
              <a:buSzPts val="1900"/>
              <a:buFont typeface="Arial"/>
              <a:buNone/>
            </a:pPr>
            <a:r>
              <a:rPr lang="en" sz="1900" b="0" i="0" u="none" strike="noStrike" cap="none">
                <a:solidFill>
                  <a:srgbClr val="666666"/>
                </a:solidFill>
                <a:latin typeface="Open Sans"/>
                <a:ea typeface="Open Sans"/>
                <a:cs typeface="Open Sans"/>
                <a:sym typeface="Open Sans"/>
              </a:rPr>
              <a:t>Use It or Lose It (Continued)</a:t>
            </a:r>
            <a:endParaRPr sz="15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500"/>
              <a:buFont typeface="Arial"/>
              <a:buNone/>
            </a:pPr>
            <a:endParaRPr sz="15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500"/>
              <a:buFont typeface="Arial"/>
              <a:buNone/>
            </a:pPr>
            <a:r>
              <a:rPr lang="en" sz="1500" b="0" i="0" u="none" strike="noStrike" cap="none">
                <a:solidFill>
                  <a:srgbClr val="666666"/>
                </a:solidFill>
                <a:latin typeface="Open Sans"/>
                <a:ea typeface="Open Sans"/>
                <a:cs typeface="Open Sans"/>
                <a:sym typeface="Open Sans"/>
              </a:rPr>
              <a:t>To avoid forfeiting any unused at the end of your plan year, please keep in mind:</a:t>
            </a:r>
            <a:endParaRPr sz="15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500"/>
              <a:buFont typeface="Arial"/>
              <a:buNone/>
            </a:pPr>
            <a:endParaRPr sz="1500" b="0" i="0" u="none" strike="noStrike" cap="none">
              <a:solidFill>
                <a:srgbClr val="666666"/>
              </a:solidFill>
              <a:latin typeface="Open Sans"/>
              <a:ea typeface="Open Sans"/>
              <a:cs typeface="Open Sans"/>
              <a:sym typeface="Open Sans"/>
            </a:endParaRPr>
          </a:p>
          <a:p>
            <a:pPr marL="457200" marR="0" lvl="0" indent="-317500" algn="just" rtl="0">
              <a:lnSpc>
                <a:spcPct val="150000"/>
              </a:lnSpc>
              <a:spcBef>
                <a:spcPts val="0"/>
              </a:spcBef>
              <a:spcAft>
                <a:spcPts val="0"/>
              </a:spcAft>
              <a:buClr>
                <a:srgbClr val="F5DAAC"/>
              </a:buClr>
              <a:buSzPts val="1400"/>
              <a:buFont typeface="Open Sans"/>
              <a:buChar char="●"/>
            </a:pPr>
            <a:r>
              <a:rPr lang="en" sz="1400" b="0" i="0" u="none" strike="noStrike" cap="none">
                <a:solidFill>
                  <a:srgbClr val="666666"/>
                </a:solidFill>
                <a:latin typeface="Open Sans"/>
                <a:ea typeface="Open Sans"/>
                <a:cs typeface="Open Sans"/>
                <a:sym typeface="Open Sans"/>
              </a:rPr>
              <a:t>Eligible FSA claims must be incurred within the eligible claims period that is specified in your employer’s plan. (Check with your HR department for more information about plan year dates.)</a:t>
            </a:r>
            <a:endParaRPr sz="1400" b="0" i="0" u="none" strike="noStrike" cap="none">
              <a:solidFill>
                <a:srgbClr val="666666"/>
              </a:solidFill>
              <a:latin typeface="Open Sans"/>
              <a:ea typeface="Open Sans"/>
              <a:cs typeface="Open Sans"/>
              <a:sym typeface="Open Sans"/>
            </a:endParaRPr>
          </a:p>
          <a:p>
            <a:pPr marL="457200" marR="0" lvl="0" indent="-317500" algn="just" rtl="0">
              <a:lnSpc>
                <a:spcPct val="150000"/>
              </a:lnSpc>
              <a:spcBef>
                <a:spcPts val="0"/>
              </a:spcBef>
              <a:spcAft>
                <a:spcPts val="0"/>
              </a:spcAft>
              <a:buClr>
                <a:srgbClr val="F5DAAC"/>
              </a:buClr>
              <a:buSzPts val="1400"/>
              <a:buFont typeface="Open Sans"/>
              <a:buChar char="●"/>
            </a:pPr>
            <a:r>
              <a:rPr lang="en" sz="1400" b="0" i="0" u="none" strike="noStrike" cap="none">
                <a:solidFill>
                  <a:srgbClr val="666666"/>
                </a:solidFill>
                <a:latin typeface="Open Sans"/>
                <a:ea typeface="Open Sans"/>
                <a:cs typeface="Open Sans"/>
                <a:sym typeface="Open Sans"/>
              </a:rPr>
              <a:t>To be reimbursed for an eligible expense, the date of the service rendered or the date on which an expense was incurred must fall within the eligible claims period. Billing dates or statement dates are irrelevant.</a:t>
            </a:r>
            <a:endParaRPr sz="1400" b="0" i="0" u="none" strike="noStrike" cap="none">
              <a:solidFill>
                <a:srgbClr val="666666"/>
              </a:solidFill>
              <a:latin typeface="Open Sans"/>
              <a:ea typeface="Open Sans"/>
              <a:cs typeface="Open Sans"/>
              <a:sym typeface="Open Sans"/>
            </a:endParaRPr>
          </a:p>
          <a:p>
            <a:pPr marL="457200" marR="0" lvl="0" indent="-317500" algn="just" rtl="0">
              <a:lnSpc>
                <a:spcPct val="150000"/>
              </a:lnSpc>
              <a:spcBef>
                <a:spcPts val="0"/>
              </a:spcBef>
              <a:spcAft>
                <a:spcPts val="0"/>
              </a:spcAft>
              <a:buClr>
                <a:srgbClr val="F5DAAC"/>
              </a:buClr>
              <a:buSzPts val="1400"/>
              <a:buFont typeface="Open Sans"/>
              <a:buChar char="●"/>
            </a:pPr>
            <a:r>
              <a:rPr lang="en" sz="1400" b="0" i="0" u="none" strike="noStrike" cap="none">
                <a:solidFill>
                  <a:srgbClr val="666666"/>
                </a:solidFill>
                <a:latin typeface="Open Sans"/>
                <a:ea typeface="Open Sans"/>
                <a:cs typeface="Open Sans"/>
                <a:sym typeface="Open Sans"/>
              </a:rPr>
              <a:t>Plan ahead! Planning ahead will help you come up with a reasonable estimate of what your expenses might be and help avoid losing any unused funds. </a:t>
            </a:r>
            <a:endParaRPr sz="1400" b="0" i="0" u="none" strike="noStrike" cap="none">
              <a:solidFill>
                <a:srgbClr val="666666"/>
              </a:solidFill>
              <a:latin typeface="Open Sans"/>
              <a:ea typeface="Open Sans"/>
              <a:cs typeface="Open Sans"/>
              <a:sym typeface="Open Sans"/>
            </a:endParaRPr>
          </a:p>
          <a:p>
            <a:pPr marL="457200" marR="0" lvl="0" indent="0" algn="just" rtl="0">
              <a:lnSpc>
                <a:spcPct val="150000"/>
              </a:lnSpc>
              <a:spcBef>
                <a:spcPts val="0"/>
              </a:spcBef>
              <a:spcAft>
                <a:spcPts val="0"/>
              </a:spcAft>
              <a:buClr>
                <a:srgbClr val="000000"/>
              </a:buClr>
              <a:buSzPts val="1400"/>
              <a:buFont typeface="Arial"/>
              <a:buNone/>
            </a:pPr>
            <a:endParaRPr sz="1400" b="0" i="0" u="none" strike="noStrike" cap="none">
              <a:solidFill>
                <a:srgbClr val="666666"/>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4"/>
          <p:cNvSpPr/>
          <p:nvPr/>
        </p:nvSpPr>
        <p:spPr>
          <a:xfrm flipH="1">
            <a:off x="100" y="-4000"/>
            <a:ext cx="9144000" cy="359400"/>
          </a:xfrm>
          <a:prstGeom prst="rect">
            <a:avLst/>
          </a:prstGeom>
          <a:solidFill>
            <a:srgbClr val="0B729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14"/>
          <p:cNvSpPr txBox="1"/>
          <p:nvPr/>
        </p:nvSpPr>
        <p:spPr>
          <a:xfrm>
            <a:off x="85725" y="8371"/>
            <a:ext cx="5928000" cy="21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DM Serif Text"/>
                <a:ea typeface="DM Serif Text"/>
                <a:cs typeface="DM Serif Text"/>
                <a:sym typeface="DM Serif Text"/>
              </a:rPr>
              <a:t>Flexible Spending Account</a:t>
            </a:r>
            <a:endParaRPr sz="1000" b="0" i="0" u="none" strike="noStrike" cap="none">
              <a:solidFill>
                <a:schemeClr val="lt1"/>
              </a:solidFill>
              <a:latin typeface="DM Serif Text"/>
              <a:ea typeface="DM Serif Text"/>
              <a:cs typeface="DM Serif Text"/>
              <a:sym typeface="DM Serif Text"/>
            </a:endParaRPr>
          </a:p>
        </p:txBody>
      </p:sp>
      <p:grpSp>
        <p:nvGrpSpPr>
          <p:cNvPr id="251" name="Google Shape;251;p14"/>
          <p:cNvGrpSpPr/>
          <p:nvPr/>
        </p:nvGrpSpPr>
        <p:grpSpPr>
          <a:xfrm>
            <a:off x="7921057" y="4774074"/>
            <a:ext cx="1007356" cy="187965"/>
            <a:chOff x="794550" y="2290675"/>
            <a:chExt cx="6090425" cy="1136425"/>
          </a:xfrm>
        </p:grpSpPr>
        <p:sp>
          <p:nvSpPr>
            <p:cNvPr id="252" name="Google Shape;252;p14"/>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14"/>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14"/>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14"/>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14"/>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14"/>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14"/>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14"/>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14"/>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14"/>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62" name="Google Shape;262;p14"/>
          <p:cNvSpPr txBox="1"/>
          <p:nvPr/>
        </p:nvSpPr>
        <p:spPr>
          <a:xfrm>
            <a:off x="469675" y="651875"/>
            <a:ext cx="6618600" cy="42132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rgbClr val="000000"/>
              </a:buClr>
              <a:buSzPts val="2000"/>
              <a:buFont typeface="Arial"/>
              <a:buNone/>
            </a:pPr>
            <a:r>
              <a:rPr lang="en" sz="2000" b="0" i="0" u="none" strike="noStrike" cap="none">
                <a:solidFill>
                  <a:srgbClr val="666666"/>
                </a:solidFill>
                <a:latin typeface="Open Sans"/>
                <a:ea typeface="Open Sans"/>
                <a:cs typeface="Open Sans"/>
                <a:sym typeface="Open Sans"/>
              </a:rPr>
              <a:t>$</a:t>
            </a:r>
            <a:r>
              <a:rPr lang="en" sz="2000">
                <a:solidFill>
                  <a:srgbClr val="666666"/>
                </a:solidFill>
                <a:latin typeface="Open Sans"/>
                <a:ea typeface="Open Sans"/>
                <a:cs typeface="Open Sans"/>
                <a:sym typeface="Open Sans"/>
              </a:rPr>
              <a:t>68</a:t>
            </a:r>
            <a:r>
              <a:rPr lang="en" sz="2000" b="0" i="0" u="none" strike="noStrike" cap="none">
                <a:solidFill>
                  <a:srgbClr val="666666"/>
                </a:solidFill>
                <a:latin typeface="Open Sans"/>
                <a:ea typeface="Open Sans"/>
                <a:cs typeface="Open Sans"/>
                <a:sym typeface="Open Sans"/>
              </a:rPr>
              <a:t>0 Roll-Over Provision</a:t>
            </a:r>
            <a:endParaRPr sz="20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600"/>
              <a:buFont typeface="Arial"/>
              <a:buNone/>
            </a:pPr>
            <a:r>
              <a:rPr lang="en" sz="1600" b="0" i="0" u="none" strike="noStrike" cap="none">
                <a:solidFill>
                  <a:srgbClr val="666666"/>
                </a:solidFill>
                <a:latin typeface="Open Sans"/>
                <a:ea typeface="Open Sans"/>
                <a:cs typeface="Open Sans"/>
                <a:sym typeface="Open Sans"/>
              </a:rPr>
              <a:t>For those employer groups that elect the roll-over option, participants in the FSA will be allowed to roll over up to $</a:t>
            </a:r>
            <a:r>
              <a:rPr lang="en" sz="1600">
                <a:solidFill>
                  <a:srgbClr val="666666"/>
                </a:solidFill>
                <a:latin typeface="Open Sans"/>
                <a:ea typeface="Open Sans"/>
                <a:cs typeface="Open Sans"/>
                <a:sym typeface="Open Sans"/>
              </a:rPr>
              <a:t>680</a:t>
            </a:r>
            <a:r>
              <a:rPr lang="en" sz="1600" b="0" i="0" u="none" strike="noStrike" cap="none">
                <a:solidFill>
                  <a:srgbClr val="666666"/>
                </a:solidFill>
                <a:latin typeface="Open Sans"/>
                <a:ea typeface="Open Sans"/>
                <a:cs typeface="Open Sans"/>
                <a:sym typeface="Open Sans"/>
              </a:rPr>
              <a:t> in unused FSA funds, for use in the following plan year. Check with your HR department to see if you qualify. </a:t>
            </a:r>
            <a:endParaRPr sz="16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rgbClr val="666666"/>
              </a:solidFill>
              <a:latin typeface="Open Sans"/>
              <a:ea typeface="Open Sans"/>
              <a:cs typeface="Open Sans"/>
              <a:sym typeface="Open Sans"/>
            </a:endParaRPr>
          </a:p>
          <a:p>
            <a:pPr marL="457200" marR="0" lvl="0" indent="-323850" algn="just" rtl="0">
              <a:lnSpc>
                <a:spcPct val="150000"/>
              </a:lnSpc>
              <a:spcBef>
                <a:spcPts val="0"/>
              </a:spcBef>
              <a:spcAft>
                <a:spcPts val="0"/>
              </a:spcAft>
              <a:buClr>
                <a:srgbClr val="F5DAAC"/>
              </a:buClr>
              <a:buSzPts val="1500"/>
              <a:buFont typeface="Open Sans"/>
              <a:buChar char="●"/>
            </a:pPr>
            <a:r>
              <a:rPr lang="en" sz="1500" b="0" i="0" u="none" strike="noStrike" cap="none">
                <a:solidFill>
                  <a:srgbClr val="666666"/>
                </a:solidFill>
                <a:latin typeface="Open Sans"/>
                <a:ea typeface="Open Sans"/>
                <a:cs typeface="Open Sans"/>
                <a:sym typeface="Open Sans"/>
              </a:rPr>
              <a:t>Applies only to unused FSA funds</a:t>
            </a:r>
            <a:endParaRPr sz="1500" b="0" i="0" u="none" strike="noStrike" cap="none">
              <a:solidFill>
                <a:srgbClr val="666666"/>
              </a:solidFill>
              <a:latin typeface="Open Sans"/>
              <a:ea typeface="Open Sans"/>
              <a:cs typeface="Open Sans"/>
              <a:sym typeface="Open Sans"/>
            </a:endParaRPr>
          </a:p>
          <a:p>
            <a:pPr marL="457200" marR="0" lvl="0" indent="-323850" algn="just" rtl="0">
              <a:lnSpc>
                <a:spcPct val="150000"/>
              </a:lnSpc>
              <a:spcBef>
                <a:spcPts val="0"/>
              </a:spcBef>
              <a:spcAft>
                <a:spcPts val="0"/>
              </a:spcAft>
              <a:buClr>
                <a:srgbClr val="F5DAAC"/>
              </a:buClr>
              <a:buSzPts val="1500"/>
              <a:buFont typeface="Open Sans"/>
              <a:buChar char="●"/>
            </a:pPr>
            <a:r>
              <a:rPr lang="en" sz="1500" b="0" i="0" u="none" strike="noStrike" cap="none">
                <a:solidFill>
                  <a:srgbClr val="666666"/>
                </a:solidFill>
                <a:latin typeface="Open Sans"/>
                <a:ea typeface="Open Sans"/>
                <a:cs typeface="Open Sans"/>
                <a:sym typeface="Open Sans"/>
              </a:rPr>
              <a:t>An employer can select the roll-over option, however they are not allowed to also offer the 2.5 month extension</a:t>
            </a:r>
            <a:endParaRPr sz="1500" b="0" i="0" u="none" strike="noStrike" cap="none">
              <a:solidFill>
                <a:srgbClr val="666666"/>
              </a:solidFill>
              <a:latin typeface="Open Sans"/>
              <a:ea typeface="Open Sans"/>
              <a:cs typeface="Open Sans"/>
              <a:sym typeface="Open Sans"/>
            </a:endParaRPr>
          </a:p>
          <a:p>
            <a:pPr marL="457200" marR="0" lvl="0" indent="-323850" algn="just" rtl="0">
              <a:lnSpc>
                <a:spcPct val="150000"/>
              </a:lnSpc>
              <a:spcBef>
                <a:spcPts val="0"/>
              </a:spcBef>
              <a:spcAft>
                <a:spcPts val="0"/>
              </a:spcAft>
              <a:buClr>
                <a:srgbClr val="F5DAAC"/>
              </a:buClr>
              <a:buSzPts val="1500"/>
              <a:buFont typeface="Open Sans"/>
              <a:buChar char="●"/>
            </a:pPr>
            <a:r>
              <a:rPr lang="en" sz="1500" b="0" i="0" u="none" strike="noStrike" cap="none">
                <a:solidFill>
                  <a:srgbClr val="666666"/>
                </a:solidFill>
                <a:latin typeface="Open Sans"/>
                <a:ea typeface="Open Sans"/>
                <a:cs typeface="Open Sans"/>
                <a:sym typeface="Open Sans"/>
              </a:rPr>
              <a:t>Employers do not have to adopt this rule, so please check with your HR department for verification </a:t>
            </a:r>
            <a:endParaRPr sz="1500" b="0" i="0" u="none" strike="noStrike" cap="none">
              <a:solidFill>
                <a:srgbClr val="666666"/>
              </a:solidFill>
              <a:latin typeface="Open Sans"/>
              <a:ea typeface="Open Sans"/>
              <a:cs typeface="Open Sans"/>
              <a:sym typeface="Open Sans"/>
            </a:endParaRPr>
          </a:p>
          <a:p>
            <a:pPr marL="457200" marR="0" lvl="0" indent="0" algn="just" rtl="0">
              <a:lnSpc>
                <a:spcPct val="150000"/>
              </a:lnSpc>
              <a:spcBef>
                <a:spcPts val="0"/>
              </a:spcBef>
              <a:spcAft>
                <a:spcPts val="0"/>
              </a:spcAft>
              <a:buClr>
                <a:srgbClr val="000000"/>
              </a:buClr>
              <a:buSzPts val="1500"/>
              <a:buFont typeface="Arial"/>
              <a:buNone/>
            </a:pPr>
            <a:endParaRPr sz="1500" b="0" i="0" u="none" strike="noStrike" cap="none">
              <a:solidFill>
                <a:srgbClr val="666666"/>
              </a:solidFill>
              <a:latin typeface="Open Sans"/>
              <a:ea typeface="Open Sans"/>
              <a:cs typeface="Open Sans"/>
              <a:sym typeface="Open Sans"/>
            </a:endParaRPr>
          </a:p>
          <a:p>
            <a:pPr marL="457200" marR="0" lvl="0" indent="0" algn="just" rtl="0">
              <a:lnSpc>
                <a:spcPct val="150000"/>
              </a:lnSpc>
              <a:spcBef>
                <a:spcPts val="0"/>
              </a:spcBef>
              <a:spcAft>
                <a:spcPts val="0"/>
              </a:spcAft>
              <a:buClr>
                <a:srgbClr val="000000"/>
              </a:buClr>
              <a:buSzPts val="1500"/>
              <a:buFont typeface="Arial"/>
              <a:buNone/>
            </a:pPr>
            <a:endParaRPr sz="1500" b="0" i="0" u="none" strike="noStrike" cap="none">
              <a:solidFill>
                <a:srgbClr val="666666"/>
              </a:solidFill>
              <a:latin typeface="Open Sans"/>
              <a:ea typeface="Open Sans"/>
              <a:cs typeface="Open Sans"/>
              <a:sym typeface="Open Sans"/>
            </a:endParaRPr>
          </a:p>
        </p:txBody>
      </p:sp>
      <p:pic>
        <p:nvPicPr>
          <p:cNvPr id="263" name="Google Shape;263;p14"/>
          <p:cNvPicPr preferRelativeResize="0"/>
          <p:nvPr/>
        </p:nvPicPr>
        <p:blipFill rotWithShape="1">
          <a:blip r:embed="rId3">
            <a:alphaModFix/>
          </a:blip>
          <a:srcRect/>
          <a:stretch/>
        </p:blipFill>
        <p:spPr>
          <a:xfrm>
            <a:off x="7410495" y="1941788"/>
            <a:ext cx="1245890" cy="124588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5"/>
          <p:cNvSpPr/>
          <p:nvPr/>
        </p:nvSpPr>
        <p:spPr>
          <a:xfrm flipH="1">
            <a:off x="100" y="-4000"/>
            <a:ext cx="9144000" cy="359400"/>
          </a:xfrm>
          <a:prstGeom prst="rect">
            <a:avLst/>
          </a:prstGeom>
          <a:solidFill>
            <a:srgbClr val="0B729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p15"/>
          <p:cNvSpPr txBox="1"/>
          <p:nvPr/>
        </p:nvSpPr>
        <p:spPr>
          <a:xfrm>
            <a:off x="85725" y="8371"/>
            <a:ext cx="5928000" cy="21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DM Serif Text"/>
                <a:ea typeface="DM Serif Text"/>
                <a:cs typeface="DM Serif Text"/>
                <a:sym typeface="DM Serif Text"/>
              </a:rPr>
              <a:t>Flexible Spending Account</a:t>
            </a:r>
            <a:endParaRPr sz="1000" b="0" i="0" u="none" strike="noStrike" cap="none">
              <a:solidFill>
                <a:schemeClr val="lt1"/>
              </a:solidFill>
              <a:latin typeface="DM Serif Text"/>
              <a:ea typeface="DM Serif Text"/>
              <a:cs typeface="DM Serif Text"/>
              <a:sym typeface="DM Serif Text"/>
            </a:endParaRPr>
          </a:p>
        </p:txBody>
      </p:sp>
      <p:grpSp>
        <p:nvGrpSpPr>
          <p:cNvPr id="270" name="Google Shape;270;p15"/>
          <p:cNvGrpSpPr/>
          <p:nvPr/>
        </p:nvGrpSpPr>
        <p:grpSpPr>
          <a:xfrm>
            <a:off x="7921057" y="4774074"/>
            <a:ext cx="1007356" cy="187965"/>
            <a:chOff x="794550" y="2290675"/>
            <a:chExt cx="6090425" cy="1136425"/>
          </a:xfrm>
        </p:grpSpPr>
        <p:sp>
          <p:nvSpPr>
            <p:cNvPr id="271" name="Google Shape;271;p15"/>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15"/>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15"/>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p15"/>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15"/>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15"/>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15"/>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15"/>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15"/>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15"/>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81" name="Google Shape;281;p15"/>
          <p:cNvSpPr txBox="1"/>
          <p:nvPr/>
        </p:nvSpPr>
        <p:spPr>
          <a:xfrm>
            <a:off x="324475" y="650900"/>
            <a:ext cx="8390100" cy="36126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rgbClr val="000000"/>
              </a:buClr>
              <a:buSzPts val="2000"/>
              <a:buFont typeface="Arial"/>
              <a:buNone/>
            </a:pPr>
            <a:r>
              <a:rPr lang="en" sz="2000" b="0" i="0" u="none" strike="noStrike" cap="none">
                <a:solidFill>
                  <a:srgbClr val="666666"/>
                </a:solidFill>
                <a:latin typeface="Open Sans"/>
                <a:ea typeface="Open Sans"/>
                <a:cs typeface="Open Sans"/>
                <a:sym typeface="Open Sans"/>
              </a:rPr>
              <a:t>$</a:t>
            </a:r>
            <a:r>
              <a:rPr lang="en" sz="2000">
                <a:solidFill>
                  <a:srgbClr val="666666"/>
                </a:solidFill>
                <a:latin typeface="Open Sans"/>
                <a:ea typeface="Open Sans"/>
                <a:cs typeface="Open Sans"/>
                <a:sym typeface="Open Sans"/>
              </a:rPr>
              <a:t>68</a:t>
            </a:r>
            <a:r>
              <a:rPr lang="en" sz="2000" b="0" i="0" u="none" strike="noStrike" cap="none">
                <a:solidFill>
                  <a:srgbClr val="666666"/>
                </a:solidFill>
                <a:latin typeface="Open Sans"/>
                <a:ea typeface="Open Sans"/>
                <a:cs typeface="Open Sans"/>
                <a:sym typeface="Open Sans"/>
              </a:rPr>
              <a:t>0 Roll-Over Provision (Continued)</a:t>
            </a:r>
            <a:endParaRPr sz="20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600"/>
              <a:buFont typeface="Arial"/>
              <a:buNone/>
            </a:pPr>
            <a:r>
              <a:rPr lang="en" sz="1600" b="0" i="0" u="none" strike="noStrike" cap="none">
                <a:solidFill>
                  <a:srgbClr val="666666"/>
                </a:solidFill>
                <a:latin typeface="Open Sans"/>
                <a:ea typeface="Open Sans"/>
                <a:cs typeface="Open Sans"/>
                <a:sym typeface="Open Sans"/>
              </a:rPr>
              <a:t>For those employer groups that elect the roll-over option:</a:t>
            </a:r>
            <a:endParaRPr sz="1600" b="0" i="0" u="none" strike="noStrike" cap="none">
              <a:solidFill>
                <a:srgbClr val="666666"/>
              </a:solidFill>
              <a:latin typeface="Open Sans"/>
              <a:ea typeface="Open Sans"/>
              <a:cs typeface="Open Sans"/>
              <a:sym typeface="Open Sans"/>
            </a:endParaRPr>
          </a:p>
          <a:p>
            <a:pPr marL="0" marR="0" lvl="0" indent="0" algn="just" rtl="0">
              <a:lnSpc>
                <a:spcPct val="115000"/>
              </a:lnSpc>
              <a:spcBef>
                <a:spcPts val="0"/>
              </a:spcBef>
              <a:spcAft>
                <a:spcPts val="0"/>
              </a:spcAft>
              <a:buClr>
                <a:srgbClr val="000000"/>
              </a:buClr>
              <a:buSzPts val="1600"/>
              <a:buFont typeface="Arial"/>
              <a:buNone/>
            </a:pPr>
            <a:endParaRPr sz="1600" b="0" i="0" u="none" strike="noStrike" cap="none">
              <a:solidFill>
                <a:srgbClr val="666666"/>
              </a:solidFill>
              <a:latin typeface="Open Sans"/>
              <a:ea typeface="Open Sans"/>
              <a:cs typeface="Open Sans"/>
              <a:sym typeface="Open Sans"/>
            </a:endParaRPr>
          </a:p>
          <a:p>
            <a:pPr marL="457200" marR="0" lvl="0" indent="-323850" algn="just" rtl="0">
              <a:lnSpc>
                <a:spcPct val="150000"/>
              </a:lnSpc>
              <a:spcBef>
                <a:spcPts val="0"/>
              </a:spcBef>
              <a:spcAft>
                <a:spcPts val="0"/>
              </a:spcAft>
              <a:buClr>
                <a:srgbClr val="F5DAAC"/>
              </a:buClr>
              <a:buSzPts val="1500"/>
              <a:buFont typeface="Open Sans"/>
              <a:buChar char="●"/>
            </a:pPr>
            <a:r>
              <a:rPr lang="en" sz="1500" b="0" i="0" u="none" strike="noStrike" cap="none">
                <a:solidFill>
                  <a:srgbClr val="666666"/>
                </a:solidFill>
                <a:latin typeface="Open Sans"/>
                <a:ea typeface="Open Sans"/>
                <a:cs typeface="Open Sans"/>
                <a:sym typeface="Open Sans"/>
              </a:rPr>
              <a:t>This provision does not affect the ability to elect the maximum amount the following year. Even if funds are rolled over from a previous plan year, a participant can still elect up to the maximum FSA contribution amount allowed under their plan. For instance, if a participant rolls over $</a:t>
            </a:r>
            <a:r>
              <a:rPr lang="en" sz="1500">
                <a:solidFill>
                  <a:srgbClr val="666666"/>
                </a:solidFill>
                <a:latin typeface="Open Sans"/>
                <a:ea typeface="Open Sans"/>
                <a:cs typeface="Open Sans"/>
                <a:sym typeface="Open Sans"/>
              </a:rPr>
              <a:t>68</a:t>
            </a:r>
            <a:r>
              <a:rPr lang="en" sz="1500" b="0" i="0" u="none" strike="noStrike" cap="none">
                <a:solidFill>
                  <a:srgbClr val="666666"/>
                </a:solidFill>
                <a:latin typeface="Open Sans"/>
                <a:ea typeface="Open Sans"/>
                <a:cs typeface="Open Sans"/>
                <a:sym typeface="Open Sans"/>
              </a:rPr>
              <a:t>0 from the 202</a:t>
            </a:r>
            <a:r>
              <a:rPr lang="en" sz="1500">
                <a:solidFill>
                  <a:srgbClr val="666666"/>
                </a:solidFill>
                <a:latin typeface="Open Sans"/>
                <a:ea typeface="Open Sans"/>
                <a:cs typeface="Open Sans"/>
                <a:sym typeface="Open Sans"/>
              </a:rPr>
              <a:t>5</a:t>
            </a:r>
            <a:r>
              <a:rPr lang="en" sz="1500" b="0" i="0" u="none" strike="noStrike" cap="none">
                <a:solidFill>
                  <a:srgbClr val="666666"/>
                </a:solidFill>
                <a:latin typeface="Open Sans"/>
                <a:ea typeface="Open Sans"/>
                <a:cs typeface="Open Sans"/>
                <a:sym typeface="Open Sans"/>
              </a:rPr>
              <a:t> plan year, and his/her employer allows them to make a $</a:t>
            </a:r>
            <a:r>
              <a:rPr lang="en" sz="1500">
                <a:solidFill>
                  <a:srgbClr val="666666"/>
                </a:solidFill>
                <a:latin typeface="Open Sans"/>
                <a:ea typeface="Open Sans"/>
                <a:cs typeface="Open Sans"/>
                <a:sym typeface="Open Sans"/>
              </a:rPr>
              <a:t>3</a:t>
            </a:r>
            <a:r>
              <a:rPr lang="en" sz="1500" b="0" i="0" u="none" strike="noStrike" cap="none">
                <a:solidFill>
                  <a:srgbClr val="666666"/>
                </a:solidFill>
                <a:latin typeface="Open Sans"/>
                <a:ea typeface="Open Sans"/>
                <a:cs typeface="Open Sans"/>
                <a:sym typeface="Open Sans"/>
              </a:rPr>
              <a:t>,</a:t>
            </a:r>
            <a:r>
              <a:rPr lang="en" sz="1500">
                <a:solidFill>
                  <a:srgbClr val="666666"/>
                </a:solidFill>
                <a:latin typeface="Open Sans"/>
                <a:ea typeface="Open Sans"/>
                <a:cs typeface="Open Sans"/>
                <a:sym typeface="Open Sans"/>
              </a:rPr>
              <a:t>40</a:t>
            </a:r>
            <a:r>
              <a:rPr lang="en" sz="1500" b="0" i="0" u="none" strike="noStrike" cap="none">
                <a:solidFill>
                  <a:srgbClr val="666666"/>
                </a:solidFill>
                <a:latin typeface="Open Sans"/>
                <a:ea typeface="Open Sans"/>
                <a:cs typeface="Open Sans"/>
                <a:sym typeface="Open Sans"/>
              </a:rPr>
              <a:t>0 FSA contribution for the 202</a:t>
            </a:r>
            <a:r>
              <a:rPr lang="en" sz="1500">
                <a:solidFill>
                  <a:srgbClr val="666666"/>
                </a:solidFill>
                <a:latin typeface="Open Sans"/>
                <a:ea typeface="Open Sans"/>
                <a:cs typeface="Open Sans"/>
                <a:sym typeface="Open Sans"/>
              </a:rPr>
              <a:t>6</a:t>
            </a:r>
            <a:r>
              <a:rPr lang="en" sz="1500" b="0" i="0" u="none" strike="noStrike" cap="none">
                <a:solidFill>
                  <a:srgbClr val="666666"/>
                </a:solidFill>
                <a:latin typeface="Open Sans"/>
                <a:ea typeface="Open Sans"/>
                <a:cs typeface="Open Sans"/>
                <a:sym typeface="Open Sans"/>
              </a:rPr>
              <a:t> plan year, the participant can still elect the full $</a:t>
            </a:r>
            <a:r>
              <a:rPr lang="en" sz="1500">
                <a:solidFill>
                  <a:srgbClr val="666666"/>
                </a:solidFill>
                <a:latin typeface="Open Sans"/>
                <a:ea typeface="Open Sans"/>
                <a:cs typeface="Open Sans"/>
                <a:sym typeface="Open Sans"/>
              </a:rPr>
              <a:t>3,400</a:t>
            </a:r>
            <a:r>
              <a:rPr lang="en" sz="1500" b="0" i="0" u="none" strike="noStrike" cap="none">
                <a:solidFill>
                  <a:srgbClr val="666666"/>
                </a:solidFill>
                <a:latin typeface="Open Sans"/>
                <a:ea typeface="Open Sans"/>
                <a:cs typeface="Open Sans"/>
                <a:sym typeface="Open Sans"/>
              </a:rPr>
              <a:t> and roll over $</a:t>
            </a:r>
            <a:r>
              <a:rPr lang="en" sz="1500">
                <a:solidFill>
                  <a:srgbClr val="666666"/>
                </a:solidFill>
                <a:latin typeface="Open Sans"/>
                <a:ea typeface="Open Sans"/>
                <a:cs typeface="Open Sans"/>
                <a:sym typeface="Open Sans"/>
              </a:rPr>
              <a:t>68</a:t>
            </a:r>
            <a:r>
              <a:rPr lang="en" sz="1500" b="0" i="0" u="none" strike="noStrike" cap="none">
                <a:solidFill>
                  <a:srgbClr val="666666"/>
                </a:solidFill>
                <a:latin typeface="Open Sans"/>
                <a:ea typeface="Open Sans"/>
                <a:cs typeface="Open Sans"/>
                <a:sym typeface="Open Sans"/>
              </a:rPr>
              <a:t>0 from the prior year. </a:t>
            </a:r>
            <a:endParaRPr sz="1500" b="0" i="0" u="none" strike="noStrike" cap="none">
              <a:solidFill>
                <a:srgbClr val="666666"/>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17ee52c9f0f_0_0"/>
          <p:cNvSpPr txBox="1">
            <a:spLocks noGrp="1"/>
          </p:cNvSpPr>
          <p:nvPr>
            <p:ph type="title"/>
          </p:nvPr>
        </p:nvSpPr>
        <p:spPr>
          <a:xfrm>
            <a:off x="4725863" y="527602"/>
            <a:ext cx="2091000" cy="645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Calibri"/>
              <a:buNone/>
            </a:pPr>
            <a:r>
              <a:rPr lang="en" sz="3800">
                <a:solidFill>
                  <a:srgbClr val="666666"/>
                </a:solidFill>
                <a:latin typeface="Open Sans Light"/>
                <a:ea typeface="Open Sans Light"/>
                <a:cs typeface="Open Sans Light"/>
                <a:sym typeface="Open Sans Light"/>
              </a:rPr>
              <a:t>Support</a:t>
            </a:r>
            <a:endParaRPr sz="3800">
              <a:solidFill>
                <a:srgbClr val="666666"/>
              </a:solidFill>
              <a:latin typeface="Open Sans Light"/>
              <a:ea typeface="Open Sans Light"/>
              <a:cs typeface="Open Sans Light"/>
              <a:sym typeface="Open Sans Light"/>
            </a:endParaRPr>
          </a:p>
        </p:txBody>
      </p:sp>
      <p:sp>
        <p:nvSpPr>
          <p:cNvPr id="287" name="Google Shape;287;g17ee52c9f0f_0_0"/>
          <p:cNvSpPr txBox="1"/>
          <p:nvPr/>
        </p:nvSpPr>
        <p:spPr>
          <a:xfrm>
            <a:off x="1704900" y="3848025"/>
            <a:ext cx="1752600" cy="428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2000"/>
              <a:buFont typeface="Calibri"/>
              <a:buNone/>
            </a:pPr>
            <a:r>
              <a:rPr lang="en" sz="1500" b="0" i="0" u="none" strike="noStrike" cap="none">
                <a:solidFill>
                  <a:srgbClr val="1A8CB3"/>
                </a:solidFill>
                <a:latin typeface="Open Sans"/>
                <a:ea typeface="Open Sans"/>
                <a:cs typeface="Open Sans"/>
                <a:sym typeface="Open Sans"/>
              </a:rPr>
              <a:t>Download the Mobile App</a:t>
            </a:r>
            <a:endParaRPr sz="900" b="0" i="0" u="none" strike="noStrike" cap="none">
              <a:solidFill>
                <a:srgbClr val="1A8CB3"/>
              </a:solidFill>
              <a:latin typeface="Open Sans"/>
              <a:ea typeface="Open Sans"/>
              <a:cs typeface="Open Sans"/>
              <a:sym typeface="Open Sans"/>
            </a:endParaRPr>
          </a:p>
        </p:txBody>
      </p:sp>
      <p:sp>
        <p:nvSpPr>
          <p:cNvPr id="288" name="Google Shape;288;g17ee52c9f0f_0_0"/>
          <p:cNvSpPr txBox="1"/>
          <p:nvPr/>
        </p:nvSpPr>
        <p:spPr>
          <a:xfrm>
            <a:off x="3550050" y="3848025"/>
            <a:ext cx="1891500" cy="428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2000"/>
              <a:buFont typeface="Calibri"/>
              <a:buNone/>
            </a:pPr>
            <a:r>
              <a:rPr lang="en" sz="1500">
                <a:solidFill>
                  <a:srgbClr val="999999"/>
                </a:solidFill>
                <a:latin typeface="Open Sans"/>
                <a:ea typeface="Open Sans"/>
                <a:cs typeface="Open Sans"/>
                <a:sym typeface="Open Sans"/>
              </a:rPr>
              <a:t>Call us at:</a:t>
            </a:r>
            <a:r>
              <a:rPr lang="en" sz="1500">
                <a:solidFill>
                  <a:srgbClr val="666666"/>
                </a:solidFill>
                <a:latin typeface="Open Sans"/>
                <a:ea typeface="Open Sans"/>
                <a:cs typeface="Open Sans"/>
                <a:sym typeface="Open Sans"/>
              </a:rPr>
              <a:t> </a:t>
            </a:r>
            <a:r>
              <a:rPr lang="en" sz="1500" b="0" i="0" u="none" strike="noStrike" cap="none">
                <a:solidFill>
                  <a:srgbClr val="537EA1"/>
                </a:solidFill>
                <a:latin typeface="Open Sans"/>
                <a:ea typeface="Open Sans"/>
                <a:cs typeface="Open Sans"/>
                <a:sym typeface="Open Sans"/>
              </a:rPr>
              <a:t>888.868.3539</a:t>
            </a:r>
            <a:endParaRPr sz="1500" b="0" i="0" u="none" strike="noStrike" cap="none">
              <a:solidFill>
                <a:srgbClr val="537EA1"/>
              </a:solidFill>
              <a:latin typeface="Open Sans"/>
              <a:ea typeface="Open Sans"/>
              <a:cs typeface="Open Sans"/>
              <a:sym typeface="Open Sans"/>
            </a:endParaRPr>
          </a:p>
        </p:txBody>
      </p:sp>
      <p:sp>
        <p:nvSpPr>
          <p:cNvPr id="289" name="Google Shape;289;g17ee52c9f0f_0_0"/>
          <p:cNvSpPr txBox="1"/>
          <p:nvPr/>
        </p:nvSpPr>
        <p:spPr>
          <a:xfrm>
            <a:off x="5295900" y="3848025"/>
            <a:ext cx="2311500" cy="428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2000"/>
              <a:buFont typeface="Calibri"/>
              <a:buNone/>
            </a:pPr>
            <a:r>
              <a:rPr lang="en" sz="1500">
                <a:solidFill>
                  <a:srgbClr val="999999"/>
                </a:solidFill>
                <a:latin typeface="Open Sans"/>
                <a:ea typeface="Open Sans"/>
                <a:cs typeface="Open Sans"/>
                <a:sym typeface="Open Sans"/>
              </a:rPr>
              <a:t>Visit us at: </a:t>
            </a:r>
            <a:r>
              <a:rPr lang="en" sz="1500" b="0" i="0" u="none" strike="noStrike" cap="none">
                <a:solidFill>
                  <a:srgbClr val="50C1BD"/>
                </a:solidFill>
                <a:latin typeface="Open Sans"/>
                <a:ea typeface="Open Sans"/>
                <a:cs typeface="Open Sans"/>
                <a:sym typeface="Open Sans"/>
              </a:rPr>
              <a:t>www.myameriflex.com</a:t>
            </a:r>
            <a:endParaRPr sz="1500" b="0" i="0" u="none" strike="noStrike" cap="none">
              <a:solidFill>
                <a:srgbClr val="50C1BD"/>
              </a:solidFill>
              <a:latin typeface="Open Sans"/>
              <a:ea typeface="Open Sans"/>
              <a:cs typeface="Open Sans"/>
              <a:sym typeface="Open Sans"/>
            </a:endParaRPr>
          </a:p>
        </p:txBody>
      </p:sp>
      <p:pic>
        <p:nvPicPr>
          <p:cNvPr id="290" name="Google Shape;290;g17ee52c9f0f_0_0"/>
          <p:cNvPicPr preferRelativeResize="0"/>
          <p:nvPr/>
        </p:nvPicPr>
        <p:blipFill>
          <a:blip r:embed="rId3">
            <a:alphaModFix/>
          </a:blip>
          <a:stretch>
            <a:fillRect/>
          </a:stretch>
        </p:blipFill>
        <p:spPr>
          <a:xfrm>
            <a:off x="1434100" y="1440250"/>
            <a:ext cx="6123399" cy="2262999"/>
          </a:xfrm>
          <a:prstGeom prst="rect">
            <a:avLst/>
          </a:prstGeom>
          <a:noFill/>
          <a:ln>
            <a:noFill/>
          </a:ln>
        </p:spPr>
      </p:pic>
      <p:grpSp>
        <p:nvGrpSpPr>
          <p:cNvPr id="291" name="Google Shape;291;g17ee52c9f0f_0_0"/>
          <p:cNvGrpSpPr/>
          <p:nvPr/>
        </p:nvGrpSpPr>
        <p:grpSpPr>
          <a:xfrm>
            <a:off x="2327137" y="628520"/>
            <a:ext cx="2297308" cy="428660"/>
            <a:chOff x="794550" y="2290675"/>
            <a:chExt cx="6090425" cy="1136425"/>
          </a:xfrm>
        </p:grpSpPr>
        <p:sp>
          <p:nvSpPr>
            <p:cNvPr id="292" name="Google Shape;292;g17ee52c9f0f_0_0"/>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g17ee52c9f0f_0_0"/>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g17ee52c9f0f_0_0"/>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g17ee52c9f0f_0_0"/>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g17ee52c9f0f_0_0"/>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g17ee52c9f0f_0_0"/>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g17ee52c9f0f_0_0"/>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g17ee52c9f0f_0_0"/>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g17ee52c9f0f_0_0"/>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g17ee52c9f0f_0_0"/>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17"/>
          <p:cNvPicPr preferRelativeResize="0"/>
          <p:nvPr/>
        </p:nvPicPr>
        <p:blipFill rotWithShape="1">
          <a:blip r:embed="rId3">
            <a:alphaModFix/>
          </a:blip>
          <a:srcRect t="4857" b="4855"/>
          <a:stretch/>
        </p:blipFill>
        <p:spPr>
          <a:xfrm>
            <a:off x="757225" y="634675"/>
            <a:ext cx="7629528" cy="3587577"/>
          </a:xfrm>
          <a:prstGeom prst="rect">
            <a:avLst/>
          </a:prstGeom>
          <a:noFill/>
          <a:ln>
            <a:noFill/>
          </a:ln>
        </p:spPr>
      </p:pic>
      <p:sp>
        <p:nvSpPr>
          <p:cNvPr id="307" name="Google Shape;307;p17"/>
          <p:cNvSpPr/>
          <p:nvPr/>
        </p:nvSpPr>
        <p:spPr>
          <a:xfrm>
            <a:off x="995088" y="889762"/>
            <a:ext cx="7153800" cy="3077400"/>
          </a:xfrm>
          <a:prstGeom prst="rect">
            <a:avLst/>
          </a:prstGeom>
          <a:noFill/>
          <a:ln w="9525" cap="flat" cmpd="sng">
            <a:solidFill>
              <a:srgbClr val="F5DAA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17"/>
          <p:cNvSpPr txBox="1"/>
          <p:nvPr/>
        </p:nvSpPr>
        <p:spPr>
          <a:xfrm>
            <a:off x="1280925" y="2087394"/>
            <a:ext cx="6587700" cy="544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0" i="0" u="none" strike="noStrike" cap="none">
                <a:solidFill>
                  <a:schemeClr val="lt1"/>
                </a:solidFill>
                <a:latin typeface="DM Serif Text"/>
                <a:ea typeface="DM Serif Text"/>
                <a:cs typeface="DM Serif Text"/>
                <a:sym typeface="DM Serif Text"/>
              </a:rPr>
              <a:t>Questions?</a:t>
            </a:r>
            <a:endParaRPr sz="3000" b="0" i="0" u="none" strike="noStrike" cap="none">
              <a:solidFill>
                <a:schemeClr val="lt1"/>
              </a:solidFill>
              <a:latin typeface="DM Serif Text"/>
              <a:ea typeface="DM Serif Text"/>
              <a:cs typeface="DM Serif Text"/>
              <a:sym typeface="DM Serif Text"/>
            </a:endParaRPr>
          </a:p>
        </p:txBody>
      </p:sp>
      <p:grpSp>
        <p:nvGrpSpPr>
          <p:cNvPr id="309" name="Google Shape;309;p17"/>
          <p:cNvGrpSpPr/>
          <p:nvPr/>
        </p:nvGrpSpPr>
        <p:grpSpPr>
          <a:xfrm>
            <a:off x="7921057" y="4774074"/>
            <a:ext cx="1007356" cy="187965"/>
            <a:chOff x="794550" y="2290675"/>
            <a:chExt cx="6090425" cy="1136425"/>
          </a:xfrm>
        </p:grpSpPr>
        <p:sp>
          <p:nvSpPr>
            <p:cNvPr id="310" name="Google Shape;310;p17"/>
            <p:cNvSpPr/>
            <p:nvPr/>
          </p:nvSpPr>
          <p:spPr>
            <a:xfrm>
              <a:off x="3452175" y="2635325"/>
              <a:ext cx="712875" cy="791775"/>
            </a:xfrm>
            <a:custGeom>
              <a:avLst/>
              <a:gdLst/>
              <a:ahLst/>
              <a:cxnLst/>
              <a:rect l="l" t="t" r="r" b="b"/>
              <a:pathLst>
                <a:path w="28515" h="31671" extrusionOk="0">
                  <a:moveTo>
                    <a:pt x="14784" y="4430"/>
                  </a:moveTo>
                  <a:lnTo>
                    <a:pt x="16334" y="4707"/>
                  </a:lnTo>
                  <a:lnTo>
                    <a:pt x="17773" y="5205"/>
                  </a:lnTo>
                  <a:lnTo>
                    <a:pt x="19047" y="5925"/>
                  </a:lnTo>
                  <a:lnTo>
                    <a:pt x="20099" y="6921"/>
                  </a:lnTo>
                  <a:lnTo>
                    <a:pt x="21040" y="8084"/>
                  </a:lnTo>
                  <a:lnTo>
                    <a:pt x="22037" y="10243"/>
                  </a:lnTo>
                  <a:lnTo>
                    <a:pt x="22424" y="11960"/>
                  </a:lnTo>
                  <a:lnTo>
                    <a:pt x="22424" y="12237"/>
                  </a:lnTo>
                  <a:lnTo>
                    <a:pt x="22314" y="12458"/>
                  </a:lnTo>
                  <a:lnTo>
                    <a:pt x="22092" y="12624"/>
                  </a:lnTo>
                  <a:lnTo>
                    <a:pt x="21871" y="12680"/>
                  </a:lnTo>
                  <a:lnTo>
                    <a:pt x="6645" y="12680"/>
                  </a:lnTo>
                  <a:lnTo>
                    <a:pt x="6645" y="12624"/>
                  </a:lnTo>
                  <a:lnTo>
                    <a:pt x="6423" y="12624"/>
                  </a:lnTo>
                  <a:lnTo>
                    <a:pt x="6202" y="12458"/>
                  </a:lnTo>
                  <a:lnTo>
                    <a:pt x="6091" y="12292"/>
                  </a:lnTo>
                  <a:lnTo>
                    <a:pt x="6091" y="12071"/>
                  </a:lnTo>
                  <a:lnTo>
                    <a:pt x="6312" y="10686"/>
                  </a:lnTo>
                  <a:lnTo>
                    <a:pt x="7475" y="7973"/>
                  </a:lnTo>
                  <a:lnTo>
                    <a:pt x="8915" y="6312"/>
                  </a:lnTo>
                  <a:lnTo>
                    <a:pt x="10077" y="5427"/>
                  </a:lnTo>
                  <a:lnTo>
                    <a:pt x="11462" y="4818"/>
                  </a:lnTo>
                  <a:lnTo>
                    <a:pt x="13012" y="4430"/>
                  </a:lnTo>
                  <a:close/>
                  <a:moveTo>
                    <a:pt x="13953" y="1"/>
                  </a:moveTo>
                  <a:lnTo>
                    <a:pt x="11738" y="222"/>
                  </a:lnTo>
                  <a:lnTo>
                    <a:pt x="9911" y="499"/>
                  </a:lnTo>
                  <a:lnTo>
                    <a:pt x="6755" y="1717"/>
                  </a:lnTo>
                  <a:lnTo>
                    <a:pt x="4208" y="3655"/>
                  </a:lnTo>
                  <a:lnTo>
                    <a:pt x="2271" y="6257"/>
                  </a:lnTo>
                  <a:lnTo>
                    <a:pt x="1551" y="7863"/>
                  </a:lnTo>
                  <a:lnTo>
                    <a:pt x="886" y="9579"/>
                  </a:lnTo>
                  <a:lnTo>
                    <a:pt x="167" y="12956"/>
                  </a:lnTo>
                  <a:lnTo>
                    <a:pt x="1" y="16445"/>
                  </a:lnTo>
                  <a:lnTo>
                    <a:pt x="388" y="19933"/>
                  </a:lnTo>
                  <a:lnTo>
                    <a:pt x="886" y="21704"/>
                  </a:lnTo>
                  <a:lnTo>
                    <a:pt x="1385" y="23310"/>
                  </a:lnTo>
                  <a:lnTo>
                    <a:pt x="2935" y="26078"/>
                  </a:lnTo>
                  <a:lnTo>
                    <a:pt x="3932" y="27241"/>
                  </a:lnTo>
                  <a:lnTo>
                    <a:pt x="4485" y="27795"/>
                  </a:lnTo>
                  <a:lnTo>
                    <a:pt x="6811" y="29622"/>
                  </a:lnTo>
                  <a:lnTo>
                    <a:pt x="8583" y="30508"/>
                  </a:lnTo>
                  <a:lnTo>
                    <a:pt x="9524" y="30895"/>
                  </a:lnTo>
                  <a:lnTo>
                    <a:pt x="11406" y="31394"/>
                  </a:lnTo>
                  <a:lnTo>
                    <a:pt x="12403" y="31560"/>
                  </a:lnTo>
                  <a:lnTo>
                    <a:pt x="13399" y="31615"/>
                  </a:lnTo>
                  <a:lnTo>
                    <a:pt x="14230" y="31670"/>
                  </a:lnTo>
                  <a:lnTo>
                    <a:pt x="15503" y="31615"/>
                  </a:lnTo>
                  <a:lnTo>
                    <a:pt x="17164" y="31449"/>
                  </a:lnTo>
                  <a:lnTo>
                    <a:pt x="18382" y="31283"/>
                  </a:lnTo>
                  <a:lnTo>
                    <a:pt x="21206" y="30452"/>
                  </a:lnTo>
                  <a:lnTo>
                    <a:pt x="23255" y="29179"/>
                  </a:lnTo>
                  <a:lnTo>
                    <a:pt x="24196" y="28293"/>
                  </a:lnTo>
                  <a:lnTo>
                    <a:pt x="24971" y="27518"/>
                  </a:lnTo>
                  <a:lnTo>
                    <a:pt x="26245" y="25746"/>
                  </a:lnTo>
                  <a:lnTo>
                    <a:pt x="26964" y="24473"/>
                  </a:lnTo>
                  <a:lnTo>
                    <a:pt x="27407" y="23642"/>
                  </a:lnTo>
                  <a:lnTo>
                    <a:pt x="27684" y="22756"/>
                  </a:lnTo>
                  <a:lnTo>
                    <a:pt x="27795" y="22147"/>
                  </a:lnTo>
                  <a:lnTo>
                    <a:pt x="27573" y="21594"/>
                  </a:lnTo>
                  <a:lnTo>
                    <a:pt x="27186" y="21151"/>
                  </a:lnTo>
                  <a:lnTo>
                    <a:pt x="26577" y="20985"/>
                  </a:lnTo>
                  <a:lnTo>
                    <a:pt x="23975" y="20708"/>
                  </a:lnTo>
                  <a:lnTo>
                    <a:pt x="23532" y="20708"/>
                  </a:lnTo>
                  <a:lnTo>
                    <a:pt x="22757" y="21206"/>
                  </a:lnTo>
                  <a:lnTo>
                    <a:pt x="22590" y="21594"/>
                  </a:lnTo>
                  <a:lnTo>
                    <a:pt x="22258" y="22535"/>
                  </a:lnTo>
                  <a:lnTo>
                    <a:pt x="21428" y="24030"/>
                  </a:lnTo>
                  <a:lnTo>
                    <a:pt x="20376" y="25248"/>
                  </a:lnTo>
                  <a:lnTo>
                    <a:pt x="19102" y="26189"/>
                  </a:lnTo>
                  <a:lnTo>
                    <a:pt x="18382" y="26521"/>
                  </a:lnTo>
                  <a:lnTo>
                    <a:pt x="17497" y="26854"/>
                  </a:lnTo>
                  <a:lnTo>
                    <a:pt x="15670" y="27241"/>
                  </a:lnTo>
                  <a:lnTo>
                    <a:pt x="13842" y="27296"/>
                  </a:lnTo>
                  <a:lnTo>
                    <a:pt x="12071" y="26909"/>
                  </a:lnTo>
                  <a:lnTo>
                    <a:pt x="11185" y="26521"/>
                  </a:lnTo>
                  <a:lnTo>
                    <a:pt x="10410" y="26134"/>
                  </a:lnTo>
                  <a:lnTo>
                    <a:pt x="8970" y="25026"/>
                  </a:lnTo>
                  <a:lnTo>
                    <a:pt x="7752" y="23642"/>
                  </a:lnTo>
                  <a:lnTo>
                    <a:pt x="6866" y="21981"/>
                  </a:lnTo>
                  <a:lnTo>
                    <a:pt x="6534" y="21095"/>
                  </a:lnTo>
                  <a:lnTo>
                    <a:pt x="6091" y="19324"/>
                  </a:lnTo>
                  <a:lnTo>
                    <a:pt x="5980" y="17663"/>
                  </a:lnTo>
                  <a:lnTo>
                    <a:pt x="5980" y="17441"/>
                  </a:lnTo>
                  <a:lnTo>
                    <a:pt x="6146" y="17275"/>
                  </a:lnTo>
                  <a:lnTo>
                    <a:pt x="6312" y="17164"/>
                  </a:lnTo>
                  <a:lnTo>
                    <a:pt x="27075" y="17164"/>
                  </a:lnTo>
                  <a:lnTo>
                    <a:pt x="27629" y="17054"/>
                  </a:lnTo>
                  <a:lnTo>
                    <a:pt x="28404" y="16278"/>
                  </a:lnTo>
                  <a:lnTo>
                    <a:pt x="28515" y="15669"/>
                  </a:lnTo>
                  <a:lnTo>
                    <a:pt x="28459" y="14230"/>
                  </a:lnTo>
                  <a:lnTo>
                    <a:pt x="28127" y="11572"/>
                  </a:lnTo>
                  <a:lnTo>
                    <a:pt x="27850" y="10299"/>
                  </a:lnTo>
                  <a:lnTo>
                    <a:pt x="27297" y="8472"/>
                  </a:lnTo>
                  <a:lnTo>
                    <a:pt x="25802" y="5482"/>
                  </a:lnTo>
                  <a:lnTo>
                    <a:pt x="23753" y="3157"/>
                  </a:lnTo>
                  <a:lnTo>
                    <a:pt x="21151" y="1385"/>
                  </a:lnTo>
                  <a:lnTo>
                    <a:pt x="19601" y="831"/>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17"/>
            <p:cNvSpPr/>
            <p:nvPr/>
          </p:nvSpPr>
          <p:spPr>
            <a:xfrm>
              <a:off x="2378050" y="2636725"/>
              <a:ext cx="1021550" cy="769600"/>
            </a:xfrm>
            <a:custGeom>
              <a:avLst/>
              <a:gdLst/>
              <a:ahLst/>
              <a:cxnLst/>
              <a:rect l="l" t="t" r="r" b="b"/>
              <a:pathLst>
                <a:path w="40862" h="30784" extrusionOk="0">
                  <a:moveTo>
                    <a:pt x="12292" y="0"/>
                  </a:moveTo>
                  <a:lnTo>
                    <a:pt x="9856" y="609"/>
                  </a:lnTo>
                  <a:lnTo>
                    <a:pt x="7752" y="1716"/>
                  </a:lnTo>
                  <a:lnTo>
                    <a:pt x="5980" y="3211"/>
                  </a:lnTo>
                  <a:lnTo>
                    <a:pt x="5205" y="3986"/>
                  </a:lnTo>
                  <a:lnTo>
                    <a:pt x="5094" y="4042"/>
                  </a:lnTo>
                  <a:lnTo>
                    <a:pt x="5039" y="4042"/>
                  </a:lnTo>
                  <a:lnTo>
                    <a:pt x="4984" y="3931"/>
                  </a:lnTo>
                  <a:lnTo>
                    <a:pt x="4984" y="1882"/>
                  </a:lnTo>
                  <a:lnTo>
                    <a:pt x="4928" y="1384"/>
                  </a:lnTo>
                  <a:lnTo>
                    <a:pt x="4319" y="775"/>
                  </a:lnTo>
                  <a:lnTo>
                    <a:pt x="3876" y="720"/>
                  </a:lnTo>
                  <a:lnTo>
                    <a:pt x="1108" y="720"/>
                  </a:lnTo>
                  <a:lnTo>
                    <a:pt x="665" y="775"/>
                  </a:lnTo>
                  <a:lnTo>
                    <a:pt x="56" y="1384"/>
                  </a:lnTo>
                  <a:lnTo>
                    <a:pt x="1" y="1882"/>
                  </a:lnTo>
                  <a:lnTo>
                    <a:pt x="1" y="29455"/>
                  </a:lnTo>
                  <a:lnTo>
                    <a:pt x="56" y="30009"/>
                  </a:lnTo>
                  <a:lnTo>
                    <a:pt x="776" y="30673"/>
                  </a:lnTo>
                  <a:lnTo>
                    <a:pt x="1274" y="30784"/>
                  </a:lnTo>
                  <a:lnTo>
                    <a:pt x="4153" y="30784"/>
                  </a:lnTo>
                  <a:lnTo>
                    <a:pt x="4652" y="30673"/>
                  </a:lnTo>
                  <a:lnTo>
                    <a:pt x="5371" y="29953"/>
                  </a:lnTo>
                  <a:lnTo>
                    <a:pt x="5427" y="29455"/>
                  </a:lnTo>
                  <a:lnTo>
                    <a:pt x="5427" y="29344"/>
                  </a:lnTo>
                  <a:lnTo>
                    <a:pt x="5427" y="24140"/>
                  </a:lnTo>
                  <a:lnTo>
                    <a:pt x="5427" y="17773"/>
                  </a:lnTo>
                  <a:lnTo>
                    <a:pt x="5427" y="11350"/>
                  </a:lnTo>
                  <a:lnTo>
                    <a:pt x="5427" y="10575"/>
                  </a:lnTo>
                  <a:lnTo>
                    <a:pt x="5759" y="9136"/>
                  </a:lnTo>
                  <a:lnTo>
                    <a:pt x="6368" y="7917"/>
                  </a:lnTo>
                  <a:lnTo>
                    <a:pt x="7309" y="6921"/>
                  </a:lnTo>
                  <a:lnTo>
                    <a:pt x="7918" y="6478"/>
                  </a:lnTo>
                  <a:lnTo>
                    <a:pt x="8583" y="6090"/>
                  </a:lnTo>
                  <a:lnTo>
                    <a:pt x="9967" y="5481"/>
                  </a:lnTo>
                  <a:lnTo>
                    <a:pt x="11406" y="5149"/>
                  </a:lnTo>
                  <a:lnTo>
                    <a:pt x="12957" y="5094"/>
                  </a:lnTo>
                  <a:lnTo>
                    <a:pt x="13732" y="5204"/>
                  </a:lnTo>
                  <a:lnTo>
                    <a:pt x="14507" y="5371"/>
                  </a:lnTo>
                  <a:lnTo>
                    <a:pt x="15725" y="5869"/>
                  </a:lnTo>
                  <a:lnTo>
                    <a:pt x="16611" y="6755"/>
                  </a:lnTo>
                  <a:lnTo>
                    <a:pt x="17220" y="7973"/>
                  </a:lnTo>
                  <a:lnTo>
                    <a:pt x="17441" y="8803"/>
                  </a:lnTo>
                  <a:lnTo>
                    <a:pt x="17607" y="9911"/>
                  </a:lnTo>
                  <a:lnTo>
                    <a:pt x="17607" y="10907"/>
                  </a:lnTo>
                  <a:lnTo>
                    <a:pt x="17607" y="16610"/>
                  </a:lnTo>
                  <a:lnTo>
                    <a:pt x="17607" y="23033"/>
                  </a:lnTo>
                  <a:lnTo>
                    <a:pt x="17607" y="29455"/>
                  </a:lnTo>
                  <a:lnTo>
                    <a:pt x="17663" y="30009"/>
                  </a:lnTo>
                  <a:lnTo>
                    <a:pt x="18383" y="30729"/>
                  </a:lnTo>
                  <a:lnTo>
                    <a:pt x="18881" y="30784"/>
                  </a:lnTo>
                  <a:lnTo>
                    <a:pt x="21926" y="30784"/>
                  </a:lnTo>
                  <a:lnTo>
                    <a:pt x="22424" y="30729"/>
                  </a:lnTo>
                  <a:lnTo>
                    <a:pt x="23089" y="30009"/>
                  </a:lnTo>
                  <a:lnTo>
                    <a:pt x="23200" y="29510"/>
                  </a:lnTo>
                  <a:lnTo>
                    <a:pt x="23200" y="24361"/>
                  </a:lnTo>
                  <a:lnTo>
                    <a:pt x="23200" y="17773"/>
                  </a:lnTo>
                  <a:lnTo>
                    <a:pt x="23144" y="11129"/>
                  </a:lnTo>
                  <a:lnTo>
                    <a:pt x="23200" y="10409"/>
                  </a:lnTo>
                  <a:lnTo>
                    <a:pt x="23476" y="9080"/>
                  </a:lnTo>
                  <a:lnTo>
                    <a:pt x="24085" y="7973"/>
                  </a:lnTo>
                  <a:lnTo>
                    <a:pt x="24916" y="6976"/>
                  </a:lnTo>
                  <a:lnTo>
                    <a:pt x="25470" y="6533"/>
                  </a:lnTo>
                  <a:lnTo>
                    <a:pt x="26079" y="6201"/>
                  </a:lnTo>
                  <a:lnTo>
                    <a:pt x="27463" y="5592"/>
                  </a:lnTo>
                  <a:lnTo>
                    <a:pt x="28238" y="5426"/>
                  </a:lnTo>
                  <a:lnTo>
                    <a:pt x="29622" y="5149"/>
                  </a:lnTo>
                  <a:lnTo>
                    <a:pt x="31892" y="5260"/>
                  </a:lnTo>
                  <a:lnTo>
                    <a:pt x="33609" y="5980"/>
                  </a:lnTo>
                  <a:lnTo>
                    <a:pt x="34771" y="7475"/>
                  </a:lnTo>
                  <a:lnTo>
                    <a:pt x="35103" y="8526"/>
                  </a:lnTo>
                  <a:lnTo>
                    <a:pt x="35325" y="10298"/>
                  </a:lnTo>
                  <a:lnTo>
                    <a:pt x="35325" y="11295"/>
                  </a:lnTo>
                  <a:lnTo>
                    <a:pt x="35325" y="19268"/>
                  </a:lnTo>
                  <a:lnTo>
                    <a:pt x="35325" y="24417"/>
                  </a:lnTo>
                  <a:lnTo>
                    <a:pt x="35325" y="29510"/>
                  </a:lnTo>
                  <a:lnTo>
                    <a:pt x="35380" y="30009"/>
                  </a:lnTo>
                  <a:lnTo>
                    <a:pt x="36045" y="30673"/>
                  </a:lnTo>
                  <a:lnTo>
                    <a:pt x="36543" y="30729"/>
                  </a:lnTo>
                  <a:lnTo>
                    <a:pt x="39920" y="30729"/>
                  </a:lnTo>
                  <a:lnTo>
                    <a:pt x="40308" y="30673"/>
                  </a:lnTo>
                  <a:lnTo>
                    <a:pt x="40806" y="30175"/>
                  </a:lnTo>
                  <a:lnTo>
                    <a:pt x="40862" y="29787"/>
                  </a:lnTo>
                  <a:lnTo>
                    <a:pt x="40862" y="10298"/>
                  </a:lnTo>
                  <a:lnTo>
                    <a:pt x="40806" y="8969"/>
                  </a:lnTo>
                  <a:lnTo>
                    <a:pt x="40529" y="7308"/>
                  </a:lnTo>
                  <a:lnTo>
                    <a:pt x="40197" y="5924"/>
                  </a:lnTo>
                  <a:lnTo>
                    <a:pt x="39035" y="3543"/>
                  </a:lnTo>
                  <a:lnTo>
                    <a:pt x="37263" y="1716"/>
                  </a:lnTo>
                  <a:lnTo>
                    <a:pt x="34993" y="498"/>
                  </a:lnTo>
                  <a:lnTo>
                    <a:pt x="33664" y="166"/>
                  </a:lnTo>
                  <a:lnTo>
                    <a:pt x="32390" y="0"/>
                  </a:lnTo>
                  <a:lnTo>
                    <a:pt x="29899" y="55"/>
                  </a:lnTo>
                  <a:lnTo>
                    <a:pt x="27574" y="664"/>
                  </a:lnTo>
                  <a:lnTo>
                    <a:pt x="25303" y="1827"/>
                  </a:lnTo>
                  <a:lnTo>
                    <a:pt x="24196" y="2658"/>
                  </a:lnTo>
                  <a:lnTo>
                    <a:pt x="23089" y="3599"/>
                  </a:lnTo>
                  <a:lnTo>
                    <a:pt x="22092" y="4762"/>
                  </a:lnTo>
                  <a:lnTo>
                    <a:pt x="22037" y="4762"/>
                  </a:lnTo>
                  <a:lnTo>
                    <a:pt x="21981" y="4817"/>
                  </a:lnTo>
                  <a:lnTo>
                    <a:pt x="21926" y="4762"/>
                  </a:lnTo>
                  <a:lnTo>
                    <a:pt x="21926" y="4706"/>
                  </a:lnTo>
                  <a:lnTo>
                    <a:pt x="21262" y="3654"/>
                  </a:lnTo>
                  <a:lnTo>
                    <a:pt x="19656" y="1938"/>
                  </a:lnTo>
                  <a:lnTo>
                    <a:pt x="17607" y="775"/>
                  </a:lnTo>
                  <a:lnTo>
                    <a:pt x="15116" y="111"/>
                  </a:lnTo>
                  <a:lnTo>
                    <a:pt x="13732"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17"/>
            <p:cNvSpPr/>
            <p:nvPr/>
          </p:nvSpPr>
          <p:spPr>
            <a:xfrm>
              <a:off x="6307750" y="2654700"/>
              <a:ext cx="577225" cy="751625"/>
            </a:xfrm>
            <a:custGeom>
              <a:avLst/>
              <a:gdLst/>
              <a:ahLst/>
              <a:cxnLst/>
              <a:rect l="l" t="t" r="r" b="b"/>
              <a:pathLst>
                <a:path w="23089" h="30065" extrusionOk="0">
                  <a:moveTo>
                    <a:pt x="1384" y="1"/>
                  </a:moveTo>
                  <a:lnTo>
                    <a:pt x="1107" y="56"/>
                  </a:lnTo>
                  <a:lnTo>
                    <a:pt x="664" y="278"/>
                  </a:lnTo>
                  <a:lnTo>
                    <a:pt x="498" y="499"/>
                  </a:lnTo>
                  <a:lnTo>
                    <a:pt x="388" y="776"/>
                  </a:lnTo>
                  <a:lnTo>
                    <a:pt x="388" y="1274"/>
                  </a:lnTo>
                  <a:lnTo>
                    <a:pt x="498" y="1496"/>
                  </a:lnTo>
                  <a:lnTo>
                    <a:pt x="8194" y="14562"/>
                  </a:lnTo>
                  <a:lnTo>
                    <a:pt x="8305" y="14839"/>
                  </a:lnTo>
                  <a:lnTo>
                    <a:pt x="8194" y="15116"/>
                  </a:lnTo>
                  <a:lnTo>
                    <a:pt x="111" y="28515"/>
                  </a:lnTo>
                  <a:lnTo>
                    <a:pt x="0" y="28736"/>
                  </a:lnTo>
                  <a:lnTo>
                    <a:pt x="0" y="29290"/>
                  </a:lnTo>
                  <a:lnTo>
                    <a:pt x="111" y="29511"/>
                  </a:lnTo>
                  <a:lnTo>
                    <a:pt x="277" y="29733"/>
                  </a:lnTo>
                  <a:lnTo>
                    <a:pt x="720" y="30010"/>
                  </a:lnTo>
                  <a:lnTo>
                    <a:pt x="4817" y="30010"/>
                  </a:lnTo>
                  <a:lnTo>
                    <a:pt x="5315" y="29954"/>
                  </a:lnTo>
                  <a:lnTo>
                    <a:pt x="5648" y="29567"/>
                  </a:lnTo>
                  <a:lnTo>
                    <a:pt x="11074" y="20597"/>
                  </a:lnTo>
                  <a:lnTo>
                    <a:pt x="11295" y="20431"/>
                  </a:lnTo>
                  <a:lnTo>
                    <a:pt x="11572" y="20376"/>
                  </a:lnTo>
                  <a:lnTo>
                    <a:pt x="11849" y="20431"/>
                  </a:lnTo>
                  <a:lnTo>
                    <a:pt x="12015" y="20653"/>
                  </a:lnTo>
                  <a:lnTo>
                    <a:pt x="17330" y="29567"/>
                  </a:lnTo>
                  <a:lnTo>
                    <a:pt x="17662" y="29954"/>
                  </a:lnTo>
                  <a:lnTo>
                    <a:pt x="18161" y="30065"/>
                  </a:lnTo>
                  <a:lnTo>
                    <a:pt x="22424" y="30065"/>
                  </a:lnTo>
                  <a:lnTo>
                    <a:pt x="22811" y="29788"/>
                  </a:lnTo>
                  <a:lnTo>
                    <a:pt x="22977" y="29567"/>
                  </a:lnTo>
                  <a:lnTo>
                    <a:pt x="23088" y="29290"/>
                  </a:lnTo>
                  <a:lnTo>
                    <a:pt x="23088" y="28791"/>
                  </a:lnTo>
                  <a:lnTo>
                    <a:pt x="22977" y="28570"/>
                  </a:lnTo>
                  <a:lnTo>
                    <a:pt x="14838" y="15116"/>
                  </a:lnTo>
                  <a:lnTo>
                    <a:pt x="14728" y="14839"/>
                  </a:lnTo>
                  <a:lnTo>
                    <a:pt x="14838" y="14562"/>
                  </a:lnTo>
                  <a:lnTo>
                    <a:pt x="22922" y="1496"/>
                  </a:lnTo>
                  <a:lnTo>
                    <a:pt x="23033" y="1274"/>
                  </a:lnTo>
                  <a:lnTo>
                    <a:pt x="23088" y="721"/>
                  </a:lnTo>
                  <a:lnTo>
                    <a:pt x="22977" y="499"/>
                  </a:lnTo>
                  <a:lnTo>
                    <a:pt x="22811" y="278"/>
                  </a:lnTo>
                  <a:lnTo>
                    <a:pt x="22368" y="1"/>
                  </a:lnTo>
                  <a:lnTo>
                    <a:pt x="18161" y="1"/>
                  </a:lnTo>
                  <a:lnTo>
                    <a:pt x="17662" y="56"/>
                  </a:lnTo>
                  <a:lnTo>
                    <a:pt x="17330" y="444"/>
                  </a:lnTo>
                  <a:lnTo>
                    <a:pt x="12015" y="9081"/>
                  </a:lnTo>
                  <a:lnTo>
                    <a:pt x="11849" y="9302"/>
                  </a:lnTo>
                  <a:lnTo>
                    <a:pt x="11572" y="9358"/>
                  </a:lnTo>
                  <a:lnTo>
                    <a:pt x="11295" y="9302"/>
                  </a:lnTo>
                  <a:lnTo>
                    <a:pt x="11129" y="9081"/>
                  </a:lnTo>
                  <a:lnTo>
                    <a:pt x="6201" y="499"/>
                  </a:lnTo>
                  <a:lnTo>
                    <a:pt x="6035" y="278"/>
                  </a:lnTo>
                  <a:lnTo>
                    <a:pt x="5592" y="56"/>
                  </a:lnTo>
                  <a:lnTo>
                    <a:pt x="5315"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17"/>
            <p:cNvSpPr/>
            <p:nvPr/>
          </p:nvSpPr>
          <p:spPr>
            <a:xfrm>
              <a:off x="4916650" y="2290675"/>
              <a:ext cx="418025" cy="1114275"/>
            </a:xfrm>
            <a:custGeom>
              <a:avLst/>
              <a:gdLst/>
              <a:ahLst/>
              <a:cxnLst/>
              <a:rect l="l" t="t" r="r" b="b"/>
              <a:pathLst>
                <a:path w="16721" h="44571" extrusionOk="0">
                  <a:moveTo>
                    <a:pt x="12956" y="0"/>
                  </a:moveTo>
                  <a:lnTo>
                    <a:pt x="11959" y="56"/>
                  </a:lnTo>
                  <a:lnTo>
                    <a:pt x="10575" y="277"/>
                  </a:lnTo>
                  <a:lnTo>
                    <a:pt x="8361" y="1052"/>
                  </a:lnTo>
                  <a:lnTo>
                    <a:pt x="6699" y="2436"/>
                  </a:lnTo>
                  <a:lnTo>
                    <a:pt x="5592" y="4430"/>
                  </a:lnTo>
                  <a:lnTo>
                    <a:pt x="5260" y="5703"/>
                  </a:lnTo>
                  <a:lnTo>
                    <a:pt x="4983" y="7143"/>
                  </a:lnTo>
                  <a:lnTo>
                    <a:pt x="4817" y="10022"/>
                  </a:lnTo>
                  <a:lnTo>
                    <a:pt x="4817" y="11406"/>
                  </a:lnTo>
                  <a:lnTo>
                    <a:pt x="4817" y="14063"/>
                  </a:lnTo>
                  <a:lnTo>
                    <a:pt x="4817" y="14230"/>
                  </a:lnTo>
                  <a:lnTo>
                    <a:pt x="4540" y="14506"/>
                  </a:lnTo>
                  <a:lnTo>
                    <a:pt x="4319" y="14562"/>
                  </a:lnTo>
                  <a:lnTo>
                    <a:pt x="1218" y="14562"/>
                  </a:lnTo>
                  <a:lnTo>
                    <a:pt x="720" y="14617"/>
                  </a:lnTo>
                  <a:lnTo>
                    <a:pt x="55" y="15282"/>
                  </a:lnTo>
                  <a:lnTo>
                    <a:pt x="0" y="15724"/>
                  </a:lnTo>
                  <a:lnTo>
                    <a:pt x="0" y="18105"/>
                  </a:lnTo>
                  <a:lnTo>
                    <a:pt x="55" y="18548"/>
                  </a:lnTo>
                  <a:lnTo>
                    <a:pt x="720" y="19213"/>
                  </a:lnTo>
                  <a:lnTo>
                    <a:pt x="1218" y="19323"/>
                  </a:lnTo>
                  <a:lnTo>
                    <a:pt x="4540" y="19323"/>
                  </a:lnTo>
                  <a:lnTo>
                    <a:pt x="4817" y="19600"/>
                  </a:lnTo>
                  <a:lnTo>
                    <a:pt x="4872" y="19822"/>
                  </a:lnTo>
                  <a:lnTo>
                    <a:pt x="4872" y="43408"/>
                  </a:lnTo>
                  <a:lnTo>
                    <a:pt x="4928" y="43851"/>
                  </a:lnTo>
                  <a:lnTo>
                    <a:pt x="5592" y="44515"/>
                  </a:lnTo>
                  <a:lnTo>
                    <a:pt x="6035" y="44571"/>
                  </a:lnTo>
                  <a:lnTo>
                    <a:pt x="9191" y="44571"/>
                  </a:lnTo>
                  <a:lnTo>
                    <a:pt x="9689" y="44515"/>
                  </a:lnTo>
                  <a:lnTo>
                    <a:pt x="10354" y="43851"/>
                  </a:lnTo>
                  <a:lnTo>
                    <a:pt x="10409" y="43408"/>
                  </a:lnTo>
                  <a:lnTo>
                    <a:pt x="10409" y="19766"/>
                  </a:lnTo>
                  <a:lnTo>
                    <a:pt x="10464" y="19545"/>
                  </a:lnTo>
                  <a:lnTo>
                    <a:pt x="10741" y="19268"/>
                  </a:lnTo>
                  <a:lnTo>
                    <a:pt x="14672" y="19268"/>
                  </a:lnTo>
                  <a:lnTo>
                    <a:pt x="15115" y="19157"/>
                  </a:lnTo>
                  <a:lnTo>
                    <a:pt x="15780" y="18493"/>
                  </a:lnTo>
                  <a:lnTo>
                    <a:pt x="15835" y="18050"/>
                  </a:lnTo>
                  <a:lnTo>
                    <a:pt x="15835" y="15724"/>
                  </a:lnTo>
                  <a:lnTo>
                    <a:pt x="15780" y="15226"/>
                  </a:lnTo>
                  <a:lnTo>
                    <a:pt x="15115" y="14562"/>
                  </a:lnTo>
                  <a:lnTo>
                    <a:pt x="14672" y="14506"/>
                  </a:lnTo>
                  <a:lnTo>
                    <a:pt x="10686" y="14506"/>
                  </a:lnTo>
                  <a:lnTo>
                    <a:pt x="10409" y="14230"/>
                  </a:lnTo>
                  <a:lnTo>
                    <a:pt x="10409" y="14008"/>
                  </a:lnTo>
                  <a:lnTo>
                    <a:pt x="10409" y="13067"/>
                  </a:lnTo>
                  <a:lnTo>
                    <a:pt x="10354" y="12126"/>
                  </a:lnTo>
                  <a:lnTo>
                    <a:pt x="10298" y="9634"/>
                  </a:lnTo>
                  <a:lnTo>
                    <a:pt x="10464" y="7198"/>
                  </a:lnTo>
                  <a:lnTo>
                    <a:pt x="10575" y="6534"/>
                  </a:lnTo>
                  <a:lnTo>
                    <a:pt x="10963" y="5592"/>
                  </a:lnTo>
                  <a:lnTo>
                    <a:pt x="11683" y="4928"/>
                  </a:lnTo>
                  <a:lnTo>
                    <a:pt x="12735" y="4540"/>
                  </a:lnTo>
                  <a:lnTo>
                    <a:pt x="13399" y="4430"/>
                  </a:lnTo>
                  <a:lnTo>
                    <a:pt x="14229" y="4374"/>
                  </a:lnTo>
                  <a:lnTo>
                    <a:pt x="15115" y="4485"/>
                  </a:lnTo>
                  <a:lnTo>
                    <a:pt x="15392" y="4540"/>
                  </a:lnTo>
                  <a:lnTo>
                    <a:pt x="15946" y="4485"/>
                  </a:lnTo>
                  <a:lnTo>
                    <a:pt x="16333" y="4208"/>
                  </a:lnTo>
                  <a:lnTo>
                    <a:pt x="16666" y="3821"/>
                  </a:lnTo>
                  <a:lnTo>
                    <a:pt x="16721" y="3322"/>
                  </a:lnTo>
                  <a:lnTo>
                    <a:pt x="16721" y="1440"/>
                  </a:lnTo>
                  <a:lnTo>
                    <a:pt x="16721" y="997"/>
                  </a:lnTo>
                  <a:lnTo>
                    <a:pt x="16167" y="388"/>
                  </a:lnTo>
                  <a:lnTo>
                    <a:pt x="15780" y="222"/>
                  </a:lnTo>
                  <a:lnTo>
                    <a:pt x="14894" y="56"/>
                  </a:lnTo>
                  <a:lnTo>
                    <a:pt x="1295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17"/>
            <p:cNvSpPr/>
            <p:nvPr/>
          </p:nvSpPr>
          <p:spPr>
            <a:xfrm>
              <a:off x="5402475" y="2293450"/>
              <a:ext cx="137075" cy="1111500"/>
            </a:xfrm>
            <a:custGeom>
              <a:avLst/>
              <a:gdLst/>
              <a:ahLst/>
              <a:cxnLst/>
              <a:rect l="l" t="t" r="r" b="b"/>
              <a:pathLst>
                <a:path w="5483" h="44460" extrusionOk="0">
                  <a:moveTo>
                    <a:pt x="1219" y="0"/>
                  </a:moveTo>
                  <a:lnTo>
                    <a:pt x="721" y="55"/>
                  </a:lnTo>
                  <a:lnTo>
                    <a:pt x="112" y="664"/>
                  </a:lnTo>
                  <a:lnTo>
                    <a:pt x="1" y="1163"/>
                  </a:lnTo>
                  <a:lnTo>
                    <a:pt x="1" y="43297"/>
                  </a:lnTo>
                  <a:lnTo>
                    <a:pt x="112" y="43740"/>
                  </a:lnTo>
                  <a:lnTo>
                    <a:pt x="721" y="44404"/>
                  </a:lnTo>
                  <a:lnTo>
                    <a:pt x="1219" y="44460"/>
                  </a:lnTo>
                  <a:lnTo>
                    <a:pt x="4264" y="44460"/>
                  </a:lnTo>
                  <a:lnTo>
                    <a:pt x="4763" y="44404"/>
                  </a:lnTo>
                  <a:lnTo>
                    <a:pt x="5372" y="43740"/>
                  </a:lnTo>
                  <a:lnTo>
                    <a:pt x="5482" y="43297"/>
                  </a:lnTo>
                  <a:lnTo>
                    <a:pt x="5482" y="1163"/>
                  </a:lnTo>
                  <a:lnTo>
                    <a:pt x="5372" y="664"/>
                  </a:lnTo>
                  <a:lnTo>
                    <a:pt x="4763" y="55"/>
                  </a:lnTo>
                  <a:lnTo>
                    <a:pt x="4264"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p17"/>
            <p:cNvSpPr/>
            <p:nvPr/>
          </p:nvSpPr>
          <p:spPr>
            <a:xfrm>
              <a:off x="4219025" y="2646400"/>
              <a:ext cx="401425" cy="759925"/>
            </a:xfrm>
            <a:custGeom>
              <a:avLst/>
              <a:gdLst/>
              <a:ahLst/>
              <a:cxnLst/>
              <a:rect l="l" t="t" r="r" b="b"/>
              <a:pathLst>
                <a:path w="16057" h="30397" extrusionOk="0">
                  <a:moveTo>
                    <a:pt x="15005" y="1"/>
                  </a:moveTo>
                  <a:lnTo>
                    <a:pt x="13399" y="56"/>
                  </a:lnTo>
                  <a:lnTo>
                    <a:pt x="10575" y="720"/>
                  </a:lnTo>
                  <a:lnTo>
                    <a:pt x="8194" y="1994"/>
                  </a:lnTo>
                  <a:lnTo>
                    <a:pt x="6256" y="3876"/>
                  </a:lnTo>
                  <a:lnTo>
                    <a:pt x="5481" y="5094"/>
                  </a:lnTo>
                  <a:lnTo>
                    <a:pt x="5481" y="4873"/>
                  </a:lnTo>
                  <a:lnTo>
                    <a:pt x="5481" y="4541"/>
                  </a:lnTo>
                  <a:lnTo>
                    <a:pt x="5481" y="1551"/>
                  </a:lnTo>
                  <a:lnTo>
                    <a:pt x="5426" y="1053"/>
                  </a:lnTo>
                  <a:lnTo>
                    <a:pt x="4762" y="388"/>
                  </a:lnTo>
                  <a:lnTo>
                    <a:pt x="4263" y="333"/>
                  </a:lnTo>
                  <a:lnTo>
                    <a:pt x="1218" y="333"/>
                  </a:lnTo>
                  <a:lnTo>
                    <a:pt x="720" y="388"/>
                  </a:lnTo>
                  <a:lnTo>
                    <a:pt x="55" y="1053"/>
                  </a:lnTo>
                  <a:lnTo>
                    <a:pt x="0" y="1551"/>
                  </a:lnTo>
                  <a:lnTo>
                    <a:pt x="0" y="29234"/>
                  </a:lnTo>
                  <a:lnTo>
                    <a:pt x="55" y="29677"/>
                  </a:lnTo>
                  <a:lnTo>
                    <a:pt x="720" y="30286"/>
                  </a:lnTo>
                  <a:lnTo>
                    <a:pt x="1163" y="30397"/>
                  </a:lnTo>
                  <a:lnTo>
                    <a:pt x="4374" y="30397"/>
                  </a:lnTo>
                  <a:lnTo>
                    <a:pt x="4817" y="30342"/>
                  </a:lnTo>
                  <a:lnTo>
                    <a:pt x="5205" y="30065"/>
                  </a:lnTo>
                  <a:lnTo>
                    <a:pt x="5481" y="29677"/>
                  </a:lnTo>
                  <a:lnTo>
                    <a:pt x="5537" y="29234"/>
                  </a:lnTo>
                  <a:lnTo>
                    <a:pt x="5537" y="13455"/>
                  </a:lnTo>
                  <a:lnTo>
                    <a:pt x="5592" y="12015"/>
                  </a:lnTo>
                  <a:lnTo>
                    <a:pt x="6256" y="10022"/>
                  </a:lnTo>
                  <a:lnTo>
                    <a:pt x="6921" y="8804"/>
                  </a:lnTo>
                  <a:lnTo>
                    <a:pt x="7862" y="7697"/>
                  </a:lnTo>
                  <a:lnTo>
                    <a:pt x="9080" y="6866"/>
                  </a:lnTo>
                  <a:lnTo>
                    <a:pt x="10520" y="6202"/>
                  </a:lnTo>
                  <a:lnTo>
                    <a:pt x="12236" y="5869"/>
                  </a:lnTo>
                  <a:lnTo>
                    <a:pt x="15005" y="5869"/>
                  </a:lnTo>
                  <a:lnTo>
                    <a:pt x="15447" y="5814"/>
                  </a:lnTo>
                  <a:lnTo>
                    <a:pt x="15780" y="5537"/>
                  </a:lnTo>
                  <a:lnTo>
                    <a:pt x="16001" y="5205"/>
                  </a:lnTo>
                  <a:lnTo>
                    <a:pt x="16056" y="4817"/>
                  </a:lnTo>
                  <a:lnTo>
                    <a:pt x="16056" y="997"/>
                  </a:lnTo>
                  <a:lnTo>
                    <a:pt x="16001" y="610"/>
                  </a:lnTo>
                  <a:lnTo>
                    <a:pt x="15724" y="277"/>
                  </a:lnTo>
                  <a:lnTo>
                    <a:pt x="15392"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17"/>
            <p:cNvSpPr/>
            <p:nvPr/>
          </p:nvSpPr>
          <p:spPr>
            <a:xfrm>
              <a:off x="4699325" y="2654700"/>
              <a:ext cx="135675" cy="750250"/>
            </a:xfrm>
            <a:custGeom>
              <a:avLst/>
              <a:gdLst/>
              <a:ahLst/>
              <a:cxnLst/>
              <a:rect l="l" t="t" r="r" b="b"/>
              <a:pathLst>
                <a:path w="5427" h="30010" extrusionOk="0">
                  <a:moveTo>
                    <a:pt x="1163" y="1"/>
                  </a:moveTo>
                  <a:lnTo>
                    <a:pt x="665" y="56"/>
                  </a:lnTo>
                  <a:lnTo>
                    <a:pt x="56" y="721"/>
                  </a:lnTo>
                  <a:lnTo>
                    <a:pt x="0" y="1219"/>
                  </a:lnTo>
                  <a:lnTo>
                    <a:pt x="0" y="28847"/>
                  </a:lnTo>
                  <a:lnTo>
                    <a:pt x="56" y="29290"/>
                  </a:lnTo>
                  <a:lnTo>
                    <a:pt x="665" y="29954"/>
                  </a:lnTo>
                  <a:lnTo>
                    <a:pt x="1163" y="30010"/>
                  </a:lnTo>
                  <a:lnTo>
                    <a:pt x="4264" y="30010"/>
                  </a:lnTo>
                  <a:lnTo>
                    <a:pt x="4707" y="29954"/>
                  </a:lnTo>
                  <a:lnTo>
                    <a:pt x="5371" y="29290"/>
                  </a:lnTo>
                  <a:lnTo>
                    <a:pt x="5426" y="28847"/>
                  </a:lnTo>
                  <a:lnTo>
                    <a:pt x="5426" y="1219"/>
                  </a:lnTo>
                  <a:lnTo>
                    <a:pt x="5371" y="721"/>
                  </a:lnTo>
                  <a:lnTo>
                    <a:pt x="4707" y="56"/>
                  </a:lnTo>
                  <a:lnTo>
                    <a:pt x="4264"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17"/>
            <p:cNvSpPr/>
            <p:nvPr/>
          </p:nvSpPr>
          <p:spPr>
            <a:xfrm>
              <a:off x="4699325" y="2290675"/>
              <a:ext cx="135675" cy="156425"/>
            </a:xfrm>
            <a:custGeom>
              <a:avLst/>
              <a:gdLst/>
              <a:ahLst/>
              <a:cxnLst/>
              <a:rect l="l" t="t" r="r" b="b"/>
              <a:pathLst>
                <a:path w="5427" h="6257" extrusionOk="0">
                  <a:moveTo>
                    <a:pt x="2603" y="0"/>
                  </a:moveTo>
                  <a:lnTo>
                    <a:pt x="1052" y="56"/>
                  </a:lnTo>
                  <a:lnTo>
                    <a:pt x="665" y="111"/>
                  </a:lnTo>
                  <a:lnTo>
                    <a:pt x="56" y="720"/>
                  </a:lnTo>
                  <a:lnTo>
                    <a:pt x="0" y="1163"/>
                  </a:lnTo>
                  <a:lnTo>
                    <a:pt x="0" y="5149"/>
                  </a:lnTo>
                  <a:lnTo>
                    <a:pt x="56" y="5592"/>
                  </a:lnTo>
                  <a:lnTo>
                    <a:pt x="665" y="6201"/>
                  </a:lnTo>
                  <a:lnTo>
                    <a:pt x="1108" y="6257"/>
                  </a:lnTo>
                  <a:lnTo>
                    <a:pt x="4374" y="6257"/>
                  </a:lnTo>
                  <a:lnTo>
                    <a:pt x="4762" y="6201"/>
                  </a:lnTo>
                  <a:lnTo>
                    <a:pt x="5371" y="5592"/>
                  </a:lnTo>
                  <a:lnTo>
                    <a:pt x="5426" y="5149"/>
                  </a:lnTo>
                  <a:lnTo>
                    <a:pt x="5426" y="1163"/>
                  </a:lnTo>
                  <a:lnTo>
                    <a:pt x="5371" y="720"/>
                  </a:lnTo>
                  <a:lnTo>
                    <a:pt x="4817" y="111"/>
                  </a:lnTo>
                  <a:lnTo>
                    <a:pt x="4374" y="56"/>
                  </a:lnTo>
                  <a:lnTo>
                    <a:pt x="4153" y="56"/>
                  </a:lnTo>
                  <a:lnTo>
                    <a:pt x="2603"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17"/>
            <p:cNvSpPr/>
            <p:nvPr/>
          </p:nvSpPr>
          <p:spPr>
            <a:xfrm>
              <a:off x="5596275" y="2635325"/>
              <a:ext cx="712875" cy="791775"/>
            </a:xfrm>
            <a:custGeom>
              <a:avLst/>
              <a:gdLst/>
              <a:ahLst/>
              <a:cxnLst/>
              <a:rect l="l" t="t" r="r" b="b"/>
              <a:pathLst>
                <a:path w="28515" h="31671" extrusionOk="0">
                  <a:moveTo>
                    <a:pt x="14783" y="4430"/>
                  </a:moveTo>
                  <a:lnTo>
                    <a:pt x="16334" y="4707"/>
                  </a:lnTo>
                  <a:lnTo>
                    <a:pt x="17773" y="5205"/>
                  </a:lnTo>
                  <a:lnTo>
                    <a:pt x="19047" y="5925"/>
                  </a:lnTo>
                  <a:lnTo>
                    <a:pt x="20154" y="6921"/>
                  </a:lnTo>
                  <a:lnTo>
                    <a:pt x="21040" y="8084"/>
                  </a:lnTo>
                  <a:lnTo>
                    <a:pt x="22036" y="10243"/>
                  </a:lnTo>
                  <a:lnTo>
                    <a:pt x="22424" y="12015"/>
                  </a:lnTo>
                  <a:lnTo>
                    <a:pt x="22424" y="12237"/>
                  </a:lnTo>
                  <a:lnTo>
                    <a:pt x="22313" y="12458"/>
                  </a:lnTo>
                  <a:lnTo>
                    <a:pt x="22147" y="12624"/>
                  </a:lnTo>
                  <a:lnTo>
                    <a:pt x="6368" y="12624"/>
                  </a:lnTo>
                  <a:lnTo>
                    <a:pt x="6201" y="12458"/>
                  </a:lnTo>
                  <a:lnTo>
                    <a:pt x="6091" y="12292"/>
                  </a:lnTo>
                  <a:lnTo>
                    <a:pt x="6091" y="12071"/>
                  </a:lnTo>
                  <a:lnTo>
                    <a:pt x="6312" y="10686"/>
                  </a:lnTo>
                  <a:lnTo>
                    <a:pt x="7475" y="7973"/>
                  </a:lnTo>
                  <a:lnTo>
                    <a:pt x="8914" y="6312"/>
                  </a:lnTo>
                  <a:lnTo>
                    <a:pt x="10077" y="5427"/>
                  </a:lnTo>
                  <a:lnTo>
                    <a:pt x="11461" y="4762"/>
                  </a:lnTo>
                  <a:lnTo>
                    <a:pt x="13012" y="4430"/>
                  </a:lnTo>
                  <a:close/>
                  <a:moveTo>
                    <a:pt x="13953" y="1"/>
                  </a:moveTo>
                  <a:lnTo>
                    <a:pt x="11738" y="222"/>
                  </a:lnTo>
                  <a:lnTo>
                    <a:pt x="9911" y="499"/>
                  </a:lnTo>
                  <a:lnTo>
                    <a:pt x="6755" y="1717"/>
                  </a:lnTo>
                  <a:lnTo>
                    <a:pt x="4208" y="3655"/>
                  </a:lnTo>
                  <a:lnTo>
                    <a:pt x="2270" y="6257"/>
                  </a:lnTo>
                  <a:lnTo>
                    <a:pt x="1551" y="7863"/>
                  </a:lnTo>
                  <a:lnTo>
                    <a:pt x="886" y="9579"/>
                  </a:lnTo>
                  <a:lnTo>
                    <a:pt x="166" y="12956"/>
                  </a:lnTo>
                  <a:lnTo>
                    <a:pt x="0" y="16445"/>
                  </a:lnTo>
                  <a:lnTo>
                    <a:pt x="388" y="19933"/>
                  </a:lnTo>
                  <a:lnTo>
                    <a:pt x="886" y="21704"/>
                  </a:lnTo>
                  <a:lnTo>
                    <a:pt x="1385" y="23310"/>
                  </a:lnTo>
                  <a:lnTo>
                    <a:pt x="2935" y="26078"/>
                  </a:lnTo>
                  <a:lnTo>
                    <a:pt x="3931" y="27241"/>
                  </a:lnTo>
                  <a:lnTo>
                    <a:pt x="4485" y="27795"/>
                  </a:lnTo>
                  <a:lnTo>
                    <a:pt x="6811" y="29622"/>
                  </a:lnTo>
                  <a:lnTo>
                    <a:pt x="8582" y="30508"/>
                  </a:lnTo>
                  <a:lnTo>
                    <a:pt x="9524" y="30895"/>
                  </a:lnTo>
                  <a:lnTo>
                    <a:pt x="11406" y="31394"/>
                  </a:lnTo>
                  <a:lnTo>
                    <a:pt x="12347" y="31560"/>
                  </a:lnTo>
                  <a:lnTo>
                    <a:pt x="13399" y="31615"/>
                  </a:lnTo>
                  <a:lnTo>
                    <a:pt x="14174" y="31670"/>
                  </a:lnTo>
                  <a:lnTo>
                    <a:pt x="15448" y="31615"/>
                  </a:lnTo>
                  <a:lnTo>
                    <a:pt x="17164" y="31449"/>
                  </a:lnTo>
                  <a:lnTo>
                    <a:pt x="18327" y="31283"/>
                  </a:lnTo>
                  <a:lnTo>
                    <a:pt x="21206" y="30452"/>
                  </a:lnTo>
                  <a:lnTo>
                    <a:pt x="23255" y="29179"/>
                  </a:lnTo>
                  <a:lnTo>
                    <a:pt x="24196" y="28293"/>
                  </a:lnTo>
                  <a:lnTo>
                    <a:pt x="24916" y="27518"/>
                  </a:lnTo>
                  <a:lnTo>
                    <a:pt x="26244" y="25746"/>
                  </a:lnTo>
                  <a:lnTo>
                    <a:pt x="26964" y="24473"/>
                  </a:lnTo>
                  <a:lnTo>
                    <a:pt x="27352" y="23642"/>
                  </a:lnTo>
                  <a:lnTo>
                    <a:pt x="27684" y="22756"/>
                  </a:lnTo>
                  <a:lnTo>
                    <a:pt x="27795" y="22147"/>
                  </a:lnTo>
                  <a:lnTo>
                    <a:pt x="27573" y="21594"/>
                  </a:lnTo>
                  <a:lnTo>
                    <a:pt x="27186" y="21151"/>
                  </a:lnTo>
                  <a:lnTo>
                    <a:pt x="26577" y="20985"/>
                  </a:lnTo>
                  <a:lnTo>
                    <a:pt x="23974" y="20708"/>
                  </a:lnTo>
                  <a:lnTo>
                    <a:pt x="23531" y="20708"/>
                  </a:lnTo>
                  <a:lnTo>
                    <a:pt x="22756" y="21151"/>
                  </a:lnTo>
                  <a:lnTo>
                    <a:pt x="22590" y="21594"/>
                  </a:lnTo>
                  <a:lnTo>
                    <a:pt x="22258" y="22535"/>
                  </a:lnTo>
                  <a:lnTo>
                    <a:pt x="21427" y="24030"/>
                  </a:lnTo>
                  <a:lnTo>
                    <a:pt x="20375" y="25248"/>
                  </a:lnTo>
                  <a:lnTo>
                    <a:pt x="19102" y="26189"/>
                  </a:lnTo>
                  <a:lnTo>
                    <a:pt x="18382" y="26521"/>
                  </a:lnTo>
                  <a:lnTo>
                    <a:pt x="17496" y="26854"/>
                  </a:lnTo>
                  <a:lnTo>
                    <a:pt x="15669" y="27241"/>
                  </a:lnTo>
                  <a:lnTo>
                    <a:pt x="13842" y="27296"/>
                  </a:lnTo>
                  <a:lnTo>
                    <a:pt x="12070" y="26909"/>
                  </a:lnTo>
                  <a:lnTo>
                    <a:pt x="11185" y="26521"/>
                  </a:lnTo>
                  <a:lnTo>
                    <a:pt x="10409" y="26134"/>
                  </a:lnTo>
                  <a:lnTo>
                    <a:pt x="8970" y="25026"/>
                  </a:lnTo>
                  <a:lnTo>
                    <a:pt x="7752" y="23642"/>
                  </a:lnTo>
                  <a:lnTo>
                    <a:pt x="6866" y="21981"/>
                  </a:lnTo>
                  <a:lnTo>
                    <a:pt x="6589" y="21095"/>
                  </a:lnTo>
                  <a:lnTo>
                    <a:pt x="6091" y="19324"/>
                  </a:lnTo>
                  <a:lnTo>
                    <a:pt x="5980" y="17663"/>
                  </a:lnTo>
                  <a:lnTo>
                    <a:pt x="5980" y="17441"/>
                  </a:lnTo>
                  <a:lnTo>
                    <a:pt x="6146" y="17275"/>
                  </a:lnTo>
                  <a:lnTo>
                    <a:pt x="6312" y="17164"/>
                  </a:lnTo>
                  <a:lnTo>
                    <a:pt x="6534" y="17109"/>
                  </a:lnTo>
                  <a:lnTo>
                    <a:pt x="27075" y="17109"/>
                  </a:lnTo>
                  <a:lnTo>
                    <a:pt x="27629" y="17054"/>
                  </a:lnTo>
                  <a:lnTo>
                    <a:pt x="28404" y="16278"/>
                  </a:lnTo>
                  <a:lnTo>
                    <a:pt x="28514" y="15669"/>
                  </a:lnTo>
                  <a:lnTo>
                    <a:pt x="28514" y="14230"/>
                  </a:lnTo>
                  <a:lnTo>
                    <a:pt x="28182" y="11517"/>
                  </a:lnTo>
                  <a:lnTo>
                    <a:pt x="27850" y="10243"/>
                  </a:lnTo>
                  <a:lnTo>
                    <a:pt x="27296" y="8472"/>
                  </a:lnTo>
                  <a:lnTo>
                    <a:pt x="25801" y="5482"/>
                  </a:lnTo>
                  <a:lnTo>
                    <a:pt x="23698" y="3157"/>
                  </a:lnTo>
                  <a:lnTo>
                    <a:pt x="21095" y="1385"/>
                  </a:lnTo>
                  <a:lnTo>
                    <a:pt x="19600" y="776"/>
                  </a:lnTo>
                  <a:lnTo>
                    <a:pt x="17829" y="277"/>
                  </a:lnTo>
                  <a:lnTo>
                    <a:pt x="13953" y="1"/>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p17"/>
            <p:cNvSpPr/>
            <p:nvPr/>
          </p:nvSpPr>
          <p:spPr>
            <a:xfrm>
              <a:off x="794550" y="2297600"/>
              <a:ext cx="1533700" cy="1103200"/>
            </a:xfrm>
            <a:custGeom>
              <a:avLst/>
              <a:gdLst/>
              <a:ahLst/>
              <a:cxnLst/>
              <a:rect l="l" t="t" r="r" b="b"/>
              <a:pathLst>
                <a:path w="61348" h="44128" extrusionOk="0">
                  <a:moveTo>
                    <a:pt x="42910" y="8471"/>
                  </a:moveTo>
                  <a:lnTo>
                    <a:pt x="43021" y="8693"/>
                  </a:lnTo>
                  <a:lnTo>
                    <a:pt x="44627" y="13344"/>
                  </a:lnTo>
                  <a:lnTo>
                    <a:pt x="46232" y="17884"/>
                  </a:lnTo>
                  <a:lnTo>
                    <a:pt x="48945" y="25580"/>
                  </a:lnTo>
                  <a:lnTo>
                    <a:pt x="49388" y="26798"/>
                  </a:lnTo>
                  <a:lnTo>
                    <a:pt x="48890" y="26853"/>
                  </a:lnTo>
                  <a:lnTo>
                    <a:pt x="48115" y="26853"/>
                  </a:lnTo>
                  <a:lnTo>
                    <a:pt x="46675" y="26908"/>
                  </a:lnTo>
                  <a:lnTo>
                    <a:pt x="43796" y="26632"/>
                  </a:lnTo>
                  <a:lnTo>
                    <a:pt x="42412" y="26355"/>
                  </a:lnTo>
                  <a:lnTo>
                    <a:pt x="40972" y="26023"/>
                  </a:lnTo>
                  <a:lnTo>
                    <a:pt x="38315" y="25081"/>
                  </a:lnTo>
                  <a:lnTo>
                    <a:pt x="37041" y="24472"/>
                  </a:lnTo>
                  <a:lnTo>
                    <a:pt x="36654" y="24251"/>
                  </a:lnTo>
                  <a:lnTo>
                    <a:pt x="36321" y="24085"/>
                  </a:lnTo>
                  <a:lnTo>
                    <a:pt x="36654" y="23199"/>
                  </a:lnTo>
                  <a:lnTo>
                    <a:pt x="36986" y="22368"/>
                  </a:lnTo>
                  <a:lnTo>
                    <a:pt x="39754" y="15337"/>
                  </a:lnTo>
                  <a:lnTo>
                    <a:pt x="42412" y="8693"/>
                  </a:lnTo>
                  <a:lnTo>
                    <a:pt x="42523" y="8471"/>
                  </a:lnTo>
                  <a:close/>
                  <a:moveTo>
                    <a:pt x="15060" y="19877"/>
                  </a:moveTo>
                  <a:lnTo>
                    <a:pt x="16721" y="19988"/>
                  </a:lnTo>
                  <a:lnTo>
                    <a:pt x="18327" y="20430"/>
                  </a:lnTo>
                  <a:lnTo>
                    <a:pt x="20320" y="21150"/>
                  </a:lnTo>
                  <a:lnTo>
                    <a:pt x="24307" y="23143"/>
                  </a:lnTo>
                  <a:lnTo>
                    <a:pt x="26245" y="24362"/>
                  </a:lnTo>
                  <a:lnTo>
                    <a:pt x="27684" y="25247"/>
                  </a:lnTo>
                  <a:lnTo>
                    <a:pt x="29179" y="26133"/>
                  </a:lnTo>
                  <a:lnTo>
                    <a:pt x="28847" y="26964"/>
                  </a:lnTo>
                  <a:lnTo>
                    <a:pt x="28515" y="27739"/>
                  </a:lnTo>
                  <a:lnTo>
                    <a:pt x="27850" y="29178"/>
                  </a:lnTo>
                  <a:lnTo>
                    <a:pt x="26300" y="31781"/>
                  </a:lnTo>
                  <a:lnTo>
                    <a:pt x="25303" y="32999"/>
                  </a:lnTo>
                  <a:lnTo>
                    <a:pt x="25248" y="32999"/>
                  </a:lnTo>
                  <a:lnTo>
                    <a:pt x="24916" y="33386"/>
                  </a:lnTo>
                  <a:lnTo>
                    <a:pt x="24584" y="33774"/>
                  </a:lnTo>
                  <a:lnTo>
                    <a:pt x="24307" y="34051"/>
                  </a:lnTo>
                  <a:lnTo>
                    <a:pt x="23975" y="34383"/>
                  </a:lnTo>
                  <a:lnTo>
                    <a:pt x="23421" y="34881"/>
                  </a:lnTo>
                  <a:lnTo>
                    <a:pt x="22757" y="35435"/>
                  </a:lnTo>
                  <a:lnTo>
                    <a:pt x="21483" y="36431"/>
                  </a:lnTo>
                  <a:lnTo>
                    <a:pt x="20099" y="37207"/>
                  </a:lnTo>
                  <a:lnTo>
                    <a:pt x="18659" y="37871"/>
                  </a:lnTo>
                  <a:lnTo>
                    <a:pt x="15670" y="38646"/>
                  </a:lnTo>
                  <a:lnTo>
                    <a:pt x="14175" y="38702"/>
                  </a:lnTo>
                  <a:lnTo>
                    <a:pt x="13178" y="38646"/>
                  </a:lnTo>
                  <a:lnTo>
                    <a:pt x="11296" y="38148"/>
                  </a:lnTo>
                  <a:lnTo>
                    <a:pt x="10410" y="37760"/>
                  </a:lnTo>
                  <a:lnTo>
                    <a:pt x="9579" y="37262"/>
                  </a:lnTo>
                  <a:lnTo>
                    <a:pt x="8084" y="35933"/>
                  </a:lnTo>
                  <a:lnTo>
                    <a:pt x="7420" y="35158"/>
                  </a:lnTo>
                  <a:lnTo>
                    <a:pt x="7088" y="34604"/>
                  </a:lnTo>
                  <a:lnTo>
                    <a:pt x="6755" y="34051"/>
                  </a:lnTo>
                  <a:lnTo>
                    <a:pt x="6091" y="32722"/>
                  </a:lnTo>
                  <a:lnTo>
                    <a:pt x="5482" y="29843"/>
                  </a:lnTo>
                  <a:lnTo>
                    <a:pt x="5427" y="28459"/>
                  </a:lnTo>
                  <a:lnTo>
                    <a:pt x="5482" y="27517"/>
                  </a:lnTo>
                  <a:lnTo>
                    <a:pt x="5870" y="25801"/>
                  </a:lnTo>
                  <a:lnTo>
                    <a:pt x="6645" y="24195"/>
                  </a:lnTo>
                  <a:lnTo>
                    <a:pt x="7697" y="22811"/>
                  </a:lnTo>
                  <a:lnTo>
                    <a:pt x="8306" y="22202"/>
                  </a:lnTo>
                  <a:lnTo>
                    <a:pt x="9025" y="21593"/>
                  </a:lnTo>
                  <a:lnTo>
                    <a:pt x="10576" y="20707"/>
                  </a:lnTo>
                  <a:lnTo>
                    <a:pt x="11406" y="20375"/>
                  </a:lnTo>
                  <a:lnTo>
                    <a:pt x="12292" y="20154"/>
                  </a:lnTo>
                  <a:lnTo>
                    <a:pt x="14119" y="19877"/>
                  </a:lnTo>
                  <a:close/>
                  <a:moveTo>
                    <a:pt x="39810" y="0"/>
                  </a:moveTo>
                  <a:lnTo>
                    <a:pt x="39311" y="332"/>
                  </a:lnTo>
                  <a:lnTo>
                    <a:pt x="39145" y="609"/>
                  </a:lnTo>
                  <a:lnTo>
                    <a:pt x="38425" y="2547"/>
                  </a:lnTo>
                  <a:lnTo>
                    <a:pt x="37706" y="4485"/>
                  </a:lnTo>
                  <a:lnTo>
                    <a:pt x="34716" y="12236"/>
                  </a:lnTo>
                  <a:lnTo>
                    <a:pt x="31615" y="20098"/>
                  </a:lnTo>
                  <a:lnTo>
                    <a:pt x="31505" y="20375"/>
                  </a:lnTo>
                  <a:lnTo>
                    <a:pt x="31228" y="20984"/>
                  </a:lnTo>
                  <a:lnTo>
                    <a:pt x="30120" y="20320"/>
                  </a:lnTo>
                  <a:lnTo>
                    <a:pt x="29068" y="19711"/>
                  </a:lnTo>
                  <a:lnTo>
                    <a:pt x="26964" y="18437"/>
                  </a:lnTo>
                  <a:lnTo>
                    <a:pt x="22480" y="16167"/>
                  </a:lnTo>
                  <a:lnTo>
                    <a:pt x="20044" y="15281"/>
                  </a:lnTo>
                  <a:lnTo>
                    <a:pt x="19988" y="15281"/>
                  </a:lnTo>
                  <a:lnTo>
                    <a:pt x="18825" y="14949"/>
                  </a:lnTo>
                  <a:lnTo>
                    <a:pt x="16445" y="14506"/>
                  </a:lnTo>
                  <a:lnTo>
                    <a:pt x="15227" y="14451"/>
                  </a:lnTo>
                  <a:lnTo>
                    <a:pt x="13842" y="14451"/>
                  </a:lnTo>
                  <a:lnTo>
                    <a:pt x="11019" y="14838"/>
                  </a:lnTo>
                  <a:lnTo>
                    <a:pt x="9634" y="15281"/>
                  </a:lnTo>
                  <a:lnTo>
                    <a:pt x="8306" y="15780"/>
                  </a:lnTo>
                  <a:lnTo>
                    <a:pt x="5870" y="17219"/>
                  </a:lnTo>
                  <a:lnTo>
                    <a:pt x="4762" y="18105"/>
                  </a:lnTo>
                  <a:lnTo>
                    <a:pt x="3655" y="19102"/>
                  </a:lnTo>
                  <a:lnTo>
                    <a:pt x="1938" y="21427"/>
                  </a:lnTo>
                  <a:lnTo>
                    <a:pt x="720" y="24085"/>
                  </a:lnTo>
                  <a:lnTo>
                    <a:pt x="111" y="26908"/>
                  </a:lnTo>
                  <a:lnTo>
                    <a:pt x="1" y="28348"/>
                  </a:lnTo>
                  <a:lnTo>
                    <a:pt x="1" y="29455"/>
                  </a:lnTo>
                  <a:lnTo>
                    <a:pt x="277" y="31670"/>
                  </a:lnTo>
                  <a:lnTo>
                    <a:pt x="776" y="33774"/>
                  </a:lnTo>
                  <a:lnTo>
                    <a:pt x="1496" y="35767"/>
                  </a:lnTo>
                  <a:lnTo>
                    <a:pt x="1994" y="36708"/>
                  </a:lnTo>
                  <a:lnTo>
                    <a:pt x="2492" y="37483"/>
                  </a:lnTo>
                  <a:lnTo>
                    <a:pt x="2990" y="38259"/>
                  </a:lnTo>
                  <a:lnTo>
                    <a:pt x="3932" y="39477"/>
                  </a:lnTo>
                  <a:lnTo>
                    <a:pt x="6257" y="41636"/>
                  </a:lnTo>
                  <a:lnTo>
                    <a:pt x="7697" y="42466"/>
                  </a:lnTo>
                  <a:lnTo>
                    <a:pt x="9192" y="43186"/>
                  </a:lnTo>
                  <a:lnTo>
                    <a:pt x="12403" y="44017"/>
                  </a:lnTo>
                  <a:lnTo>
                    <a:pt x="14009" y="44127"/>
                  </a:lnTo>
                  <a:lnTo>
                    <a:pt x="15116" y="44127"/>
                  </a:lnTo>
                  <a:lnTo>
                    <a:pt x="17386" y="43851"/>
                  </a:lnTo>
                  <a:lnTo>
                    <a:pt x="20597" y="42965"/>
                  </a:lnTo>
                  <a:lnTo>
                    <a:pt x="22590" y="42024"/>
                  </a:lnTo>
                  <a:lnTo>
                    <a:pt x="24473" y="40972"/>
                  </a:lnTo>
                  <a:lnTo>
                    <a:pt x="26189" y="39643"/>
                  </a:lnTo>
                  <a:lnTo>
                    <a:pt x="27020" y="38978"/>
                  </a:lnTo>
                  <a:lnTo>
                    <a:pt x="27795" y="38259"/>
                  </a:lnTo>
                  <a:lnTo>
                    <a:pt x="28183" y="37871"/>
                  </a:lnTo>
                  <a:lnTo>
                    <a:pt x="28515" y="37483"/>
                  </a:lnTo>
                  <a:lnTo>
                    <a:pt x="28847" y="37151"/>
                  </a:lnTo>
                  <a:lnTo>
                    <a:pt x="29124" y="36819"/>
                  </a:lnTo>
                  <a:lnTo>
                    <a:pt x="30619" y="35213"/>
                  </a:lnTo>
                  <a:lnTo>
                    <a:pt x="33055" y="31559"/>
                  </a:lnTo>
                  <a:lnTo>
                    <a:pt x="33941" y="29732"/>
                  </a:lnTo>
                  <a:lnTo>
                    <a:pt x="34107" y="29400"/>
                  </a:lnTo>
                  <a:lnTo>
                    <a:pt x="34218" y="29123"/>
                  </a:lnTo>
                  <a:lnTo>
                    <a:pt x="34384" y="29178"/>
                  </a:lnTo>
                  <a:lnTo>
                    <a:pt x="34494" y="29289"/>
                  </a:lnTo>
                  <a:lnTo>
                    <a:pt x="36155" y="30064"/>
                  </a:lnTo>
                  <a:lnTo>
                    <a:pt x="39533" y="31282"/>
                  </a:lnTo>
                  <a:lnTo>
                    <a:pt x="43021" y="32002"/>
                  </a:lnTo>
                  <a:lnTo>
                    <a:pt x="46564" y="32334"/>
                  </a:lnTo>
                  <a:lnTo>
                    <a:pt x="48336" y="32279"/>
                  </a:lnTo>
                  <a:lnTo>
                    <a:pt x="48834" y="32279"/>
                  </a:lnTo>
                  <a:lnTo>
                    <a:pt x="49388" y="32224"/>
                  </a:lnTo>
                  <a:lnTo>
                    <a:pt x="50219" y="32168"/>
                  </a:lnTo>
                  <a:lnTo>
                    <a:pt x="50717" y="32168"/>
                  </a:lnTo>
                  <a:lnTo>
                    <a:pt x="51271" y="32113"/>
                  </a:lnTo>
                  <a:lnTo>
                    <a:pt x="51437" y="32556"/>
                  </a:lnTo>
                  <a:lnTo>
                    <a:pt x="55257" y="43463"/>
                  </a:lnTo>
                  <a:lnTo>
                    <a:pt x="55423" y="43740"/>
                  </a:lnTo>
                  <a:lnTo>
                    <a:pt x="55921" y="44127"/>
                  </a:lnTo>
                  <a:lnTo>
                    <a:pt x="60351" y="44127"/>
                  </a:lnTo>
                  <a:lnTo>
                    <a:pt x="60849" y="44017"/>
                  </a:lnTo>
                  <a:lnTo>
                    <a:pt x="61347" y="43297"/>
                  </a:lnTo>
                  <a:lnTo>
                    <a:pt x="61292" y="42799"/>
                  </a:lnTo>
                  <a:lnTo>
                    <a:pt x="53596" y="21704"/>
                  </a:lnTo>
                  <a:lnTo>
                    <a:pt x="45955" y="665"/>
                  </a:lnTo>
                  <a:lnTo>
                    <a:pt x="45845" y="388"/>
                  </a:lnTo>
                  <a:lnTo>
                    <a:pt x="45346" y="0"/>
                  </a:lnTo>
                  <a:close/>
                </a:path>
              </a:pathLst>
            </a:custGeom>
            <a:solidFill>
              <a:srgbClr val="0091C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791</Words>
  <Application>Microsoft Office PowerPoint</Application>
  <PresentationFormat>On-screen Show (16:9)</PresentationFormat>
  <Paragraphs>57</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DM Serif Text</vt:lpstr>
      <vt:lpstr>Open Sans Light</vt:lpstr>
      <vt:lpstr>Calibri</vt:lpstr>
      <vt:lpstr>Noto Sans</vt:lpstr>
      <vt:lpstr>Open Sans</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Taylor Byas</dc:creator>
  <cp:lastModifiedBy>Taylor Byas</cp:lastModifiedBy>
  <cp:revision>2</cp:revision>
  <dcterms:modified xsi:type="dcterms:W3CDTF">2026-10-06T14:41:23Z</dcterms:modified>
</cp:coreProperties>
</file>