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4"/>
    <p:sldMasterId id="214748367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embeddedFontLst>
    <p:embeddedFont>
      <p:font typeface="Carme"/>
      <p:regular r:id="rId26"/>
    </p:embeddedFont>
    <p:embeddedFont>
      <p:font typeface="Proxima Nova"/>
      <p:regular r:id="rId27"/>
      <p:bold r:id="rId28"/>
      <p:italic r:id="rId29"/>
      <p:boldItalic r:id="rId30"/>
    </p:embeddedFont>
    <p:embeddedFont>
      <p:font typeface="DM Serif Text"/>
      <p:regular r:id="rId31"/>
      <p:italic r:id="rId32"/>
    </p:embeddedFont>
    <p:embeddedFont>
      <p:font typeface="Quattrocento Sans"/>
      <p:regular r:id="rId33"/>
      <p:bold r:id="rId34"/>
      <p:italic r:id="rId35"/>
      <p:boldItalic r:id="rId36"/>
    </p:embeddedFont>
    <p:embeddedFont>
      <p:font typeface="Open Sans Light"/>
      <p:regular r:id="rId37"/>
      <p:bold r:id="rId38"/>
      <p:italic r:id="rId39"/>
      <p:boldItalic r:id="rId40"/>
    </p:embeddedFont>
    <p:embeddedFont>
      <p:font typeface="Open Sans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Light-boldItalic.fntdata"/><Relationship Id="rId20" Type="http://schemas.openxmlformats.org/officeDocument/2006/relationships/slide" Target="slides/slide14.xml"/><Relationship Id="rId42" Type="http://schemas.openxmlformats.org/officeDocument/2006/relationships/font" Target="fonts/OpenSans-bold.fntdata"/><Relationship Id="rId41" Type="http://schemas.openxmlformats.org/officeDocument/2006/relationships/font" Target="fonts/OpenSans-regular.fntdata"/><Relationship Id="rId22" Type="http://schemas.openxmlformats.org/officeDocument/2006/relationships/slide" Target="slides/slide16.xml"/><Relationship Id="rId44" Type="http://schemas.openxmlformats.org/officeDocument/2006/relationships/font" Target="fonts/OpenSans-boldItalic.fntdata"/><Relationship Id="rId21" Type="http://schemas.openxmlformats.org/officeDocument/2006/relationships/slide" Target="slides/slide15.xml"/><Relationship Id="rId43" Type="http://schemas.openxmlformats.org/officeDocument/2006/relationships/font" Target="fonts/OpenSans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Carme-regular.fntdata"/><Relationship Id="rId25" Type="http://schemas.openxmlformats.org/officeDocument/2006/relationships/slide" Target="slides/slide19.xml"/><Relationship Id="rId28" Type="http://schemas.openxmlformats.org/officeDocument/2006/relationships/font" Target="fonts/ProximaNova-bold.fntdata"/><Relationship Id="rId27" Type="http://schemas.openxmlformats.org/officeDocument/2006/relationships/font" Target="fonts/ProximaNova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ProximaNova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DMSerifText-regular.fntdata"/><Relationship Id="rId30" Type="http://schemas.openxmlformats.org/officeDocument/2006/relationships/font" Target="fonts/ProximaNova-boldItalic.fntdata"/><Relationship Id="rId11" Type="http://schemas.openxmlformats.org/officeDocument/2006/relationships/slide" Target="slides/slide5.xml"/><Relationship Id="rId33" Type="http://schemas.openxmlformats.org/officeDocument/2006/relationships/font" Target="fonts/QuattrocentoSans-regular.fntdata"/><Relationship Id="rId10" Type="http://schemas.openxmlformats.org/officeDocument/2006/relationships/slide" Target="slides/slide4.xml"/><Relationship Id="rId32" Type="http://schemas.openxmlformats.org/officeDocument/2006/relationships/font" Target="fonts/DMSerifText-italic.fntdata"/><Relationship Id="rId13" Type="http://schemas.openxmlformats.org/officeDocument/2006/relationships/slide" Target="slides/slide7.xml"/><Relationship Id="rId35" Type="http://schemas.openxmlformats.org/officeDocument/2006/relationships/font" Target="fonts/QuattrocentoSans-italic.fntdata"/><Relationship Id="rId12" Type="http://schemas.openxmlformats.org/officeDocument/2006/relationships/slide" Target="slides/slide6.xml"/><Relationship Id="rId34" Type="http://schemas.openxmlformats.org/officeDocument/2006/relationships/font" Target="fonts/QuattrocentoSans-bold.fntdata"/><Relationship Id="rId15" Type="http://schemas.openxmlformats.org/officeDocument/2006/relationships/slide" Target="slides/slide9.xml"/><Relationship Id="rId37" Type="http://schemas.openxmlformats.org/officeDocument/2006/relationships/font" Target="fonts/OpenSansLight-regular.fntdata"/><Relationship Id="rId14" Type="http://schemas.openxmlformats.org/officeDocument/2006/relationships/slide" Target="slides/slide8.xml"/><Relationship Id="rId36" Type="http://schemas.openxmlformats.org/officeDocument/2006/relationships/font" Target="fonts/QuattrocentoSans-boldItalic.fntdata"/><Relationship Id="rId17" Type="http://schemas.openxmlformats.org/officeDocument/2006/relationships/slide" Target="slides/slide11.xml"/><Relationship Id="rId39" Type="http://schemas.openxmlformats.org/officeDocument/2006/relationships/font" Target="fonts/OpenSansLight-italic.fntdata"/><Relationship Id="rId16" Type="http://schemas.openxmlformats.org/officeDocument/2006/relationships/slide" Target="slides/slide10.xml"/><Relationship Id="rId38" Type="http://schemas.openxmlformats.org/officeDocument/2006/relationships/font" Target="fonts/OpenSansLight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44b3eb1302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44b3eb1302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Introduction- Jeff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ee7d9eff4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ee7d9eff4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ee7d9eff4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ee7d9eff4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ee7d9eff4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ee7d9eff4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ee7d9eff4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ee7d9eff4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ee7d9eff4f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ee7d9eff4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ee7d9eff4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ee7d9eff4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ee7d9eff4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ee7d9eff4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ee7d9eff4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ee7d9eff4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e0b6a9ad43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e0b6a9ad43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Jeff</a:t>
            </a:r>
            <a:endParaRPr b="1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70ebef3b7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70ebef3b7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Jeff</a:t>
            </a:r>
            <a:endParaRPr b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44b3eb1302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44b3eb1302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Jeff </a:t>
            </a: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speaks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70ebef3b7e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70ebef3b7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A4A4A"/>
                </a:solidFill>
                <a:latin typeface="Open Sans"/>
                <a:ea typeface="Open Sans"/>
                <a:cs typeface="Open Sans"/>
                <a:sym typeface="Open Sans"/>
              </a:rPr>
              <a:t>Jeff</a:t>
            </a:r>
            <a:endParaRPr sz="1200">
              <a:solidFill>
                <a:srgbClr val="4A4A4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c6f707750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c6f70775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A4A4A"/>
                </a:solidFill>
                <a:latin typeface="Open Sans"/>
                <a:ea typeface="Open Sans"/>
                <a:cs typeface="Open Sans"/>
                <a:sym typeface="Open Sans"/>
              </a:rPr>
              <a:t>Jeff </a:t>
            </a:r>
            <a:endParaRPr sz="1200">
              <a:solidFill>
                <a:srgbClr val="4A4A4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c6f707750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c6f707750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A4A4A"/>
                </a:solidFill>
                <a:latin typeface="Open Sans"/>
                <a:ea typeface="Open Sans"/>
                <a:cs typeface="Open Sans"/>
                <a:sym typeface="Open Sans"/>
              </a:rPr>
              <a:t>Jeff </a:t>
            </a:r>
            <a:endParaRPr sz="1200">
              <a:solidFill>
                <a:srgbClr val="4A4A4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e54ddc12a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e54ddc12a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A4A4A"/>
                </a:solidFill>
                <a:latin typeface="Open Sans"/>
                <a:ea typeface="Open Sans"/>
                <a:cs typeface="Open Sans"/>
                <a:sym typeface="Open Sans"/>
              </a:rPr>
              <a:t>Jeff </a:t>
            </a:r>
            <a:endParaRPr sz="1200">
              <a:solidFill>
                <a:srgbClr val="4A4A4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c6f707750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c6f707750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A4A4A"/>
                </a:solidFill>
                <a:latin typeface="Open Sans"/>
                <a:ea typeface="Open Sans"/>
                <a:cs typeface="Open Sans"/>
                <a:sym typeface="Open Sans"/>
              </a:rPr>
              <a:t>Jeff </a:t>
            </a:r>
            <a:endParaRPr sz="1200">
              <a:solidFill>
                <a:srgbClr val="4A4A4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70ebef3b7e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70ebef3b7e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Jeff</a:t>
            </a:r>
            <a:endParaRPr b="1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ee7d9eff4f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ee7d9eff4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342900" y="314325"/>
            <a:ext cx="8458200" cy="44958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3"/>
          <p:cNvSpPr/>
          <p:nvPr/>
        </p:nvSpPr>
        <p:spPr>
          <a:xfrm>
            <a:off x="4495800" y="1200151"/>
            <a:ext cx="4648200" cy="3943500"/>
          </a:xfrm>
          <a:prstGeom prst="triangle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13"/>
          <p:cNvSpPr/>
          <p:nvPr/>
        </p:nvSpPr>
        <p:spPr>
          <a:xfrm>
            <a:off x="4876800" y="1504949"/>
            <a:ext cx="3924300" cy="3305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762000" y="1200150"/>
            <a:ext cx="5105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_1">
  <p:cSld name="SECTION_HEADER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432816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360000" y="360000"/>
            <a:ext cx="8424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8652349" y="4663225"/>
            <a:ext cx="298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360000" y="1696375"/>
            <a:ext cx="3951600" cy="28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6"/>
          <p:cNvSpPr txBox="1"/>
          <p:nvPr>
            <p:ph idx="2" type="body"/>
          </p:nvPr>
        </p:nvSpPr>
        <p:spPr>
          <a:xfrm>
            <a:off x="4832400" y="1696375"/>
            <a:ext cx="3999900" cy="28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6"/>
          <p:cNvSpPr txBox="1"/>
          <p:nvPr>
            <p:ph idx="3" type="subTitle"/>
          </p:nvPr>
        </p:nvSpPr>
        <p:spPr>
          <a:xfrm>
            <a:off x="360000" y="703971"/>
            <a:ext cx="33189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6" name="Google Shape;76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0" name="Google Shape;8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3" name="Google Shape;83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8" name="Google Shape;88;p2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2" name="Google Shape;9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5" name="Google Shape;95;p2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6" name="Google Shape;9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3" name="Google Shape;103;p2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4" name="Google Shape;104;p2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5" name="Google Shape;10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8" name="Google Shape;10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1" name="Google Shape;111;p2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" name="Google Shape;11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/Content">
  <p:cSld name="Title/Conten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/>
          <p:nvPr>
            <p:ph type="title"/>
          </p:nvPr>
        </p:nvSpPr>
        <p:spPr>
          <a:xfrm>
            <a:off x="457200" y="57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rme"/>
              <a:buNone/>
              <a:defRPr b="1" i="0" sz="3200" u="none" cap="none" strike="noStrike">
                <a:solidFill>
                  <a:schemeClr val="accent1"/>
                </a:solidFill>
                <a:latin typeface="Carme"/>
                <a:ea typeface="Carme"/>
                <a:cs typeface="Carme"/>
                <a:sym typeface="Carm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117" name="Google Shape;117;p29"/>
          <p:cNvSpPr txBox="1"/>
          <p:nvPr>
            <p:ph idx="1" type="body"/>
          </p:nvPr>
        </p:nvSpPr>
        <p:spPr>
          <a:xfrm>
            <a:off x="457200" y="10858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algn="l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marR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04800" lvl="2" marL="13716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–"/>
              <a:defRPr b="0"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04800" lvl="3" marL="18288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04800" lvl="4" marL="22860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55600" lvl="5" marL="27432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9"/>
          <p:cNvSpPr txBox="1"/>
          <p:nvPr>
            <p:ph idx="2" type="body"/>
          </p:nvPr>
        </p:nvSpPr>
        <p:spPr>
          <a:xfrm>
            <a:off x="3429000" y="4705350"/>
            <a:ext cx="5105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algn="r">
              <a:spcBef>
                <a:spcPts val="22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100" u="none" cap="none" strike="noStrike">
                <a:solidFill>
                  <a:schemeClr val="accent1"/>
                </a:solidFill>
                <a:latin typeface="Carme"/>
                <a:ea typeface="Carme"/>
                <a:cs typeface="Carme"/>
                <a:sym typeface="Carme"/>
              </a:defRPr>
            </a:lvl1pPr>
            <a:lvl2pPr indent="-355600" lvl="1" marL="914400" marR="0" algn="l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defRPr>
            </a:lvl2pPr>
            <a:lvl3pPr indent="-355600" lvl="2" marL="1371600" marR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defRPr>
            </a:lvl3pPr>
            <a:lvl4pPr indent="-355600" lvl="3" marL="1828800" marR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defRPr>
            </a:lvl4pPr>
            <a:lvl5pPr indent="-355600" lvl="4" marL="2286000" marR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rme"/>
                <a:ea typeface="Carme"/>
                <a:cs typeface="Carme"/>
                <a:sym typeface="Carme"/>
              </a:defRPr>
            </a:lvl5pPr>
            <a:lvl6pPr indent="-355600" lvl="5" marL="27432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2" name="Google Shape;7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hyperlink" Target="https://myameriflex.com/contact/" TargetMode="External"/><Relationship Id="rId10" Type="http://schemas.openxmlformats.org/officeDocument/2006/relationships/hyperlink" Target="https://myameriflex.com/contact/?seg=employer&amp;form=proposal" TargetMode="Externa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hyperlink" Target="mailto:ameriflex@telescopehealth.com" TargetMode="External"/><Relationship Id="rId9" Type="http://schemas.openxmlformats.org/officeDocument/2006/relationships/hyperlink" Target="http://www.myameriflex.com" TargetMode="External"/><Relationship Id="rId5" Type="http://schemas.openxmlformats.org/officeDocument/2006/relationships/hyperlink" Target="mailto:sreid@telescopehealth.com" TargetMode="External"/><Relationship Id="rId6" Type="http://schemas.openxmlformats.org/officeDocument/2006/relationships/hyperlink" Target="https://telescopehealth-my.sharepoint.com/personal/sreid_telescopehealth_com/_layouts/15/stream.aspx?id=%2Fpersonal%2Fsreid%5Ftelescopehealth%5Fcom%2FDocuments%2FJAX%20Chamber%2FTH%20App%20Demo%2Emp4&amp;nav=eyJyZWZlcnJhbEluZm8iOnsicmVmZXJyYWxBcHAiOiJPbmVEcml2ZUZvckJ1c2luZXNzIiwicmVmZXJyYWxBcHBQbGF0Zm9ybSI6IldlYiIsInJlZmVycmFsTW9kZSI6InZpZXciLCJyZWZlcnJhbFZpZXciOiJNeUZpbGVzTGlua0NvcHkifX0&amp;referrer=StreamWebApp%2EWeb&amp;referrerScenario=AddressBarCopied%2Eview%2E345a4fb9%2D61d5%2D4188%2Db280%2D710a63a15c62&amp;ga=1" TargetMode="External"/><Relationship Id="rId7" Type="http://schemas.openxmlformats.org/officeDocument/2006/relationships/hyperlink" Target="https://telescopehealth-my.sharepoint.com/personal/sreid_telescopehealth_com/_layouts/15/stream.aspx?id=%2Fpersonal%2Fsreid%5Ftelescopehealth%5Fcom%2FDocuments%2FJAX%20Chamber%2FTH%20App%20Demo%2Emp4&amp;nav=eyJyZWZlcnJhbEluZm8iOnsicmVmZXJyYWxBcHAiOiJPbmVEcml2ZUZvckJ1c2luZXNzIiwicmVmZXJyYWxBcHBQbGF0Zm9ybSI6IldlYiIsInJlZmVycmFsTW9kZSI6InZpZXciLCJyZWZlcnJhbFZpZXciOiJNeUZpbGVzTGlua0NvcHkifX0&amp;referrer=StreamWebApp%2EWeb&amp;referrerScenario=AddressBarCopied%2Eview%2E345a4fb9%2D61d5%2D4188%2Db280%2D710a63a15c62&amp;ga=1" TargetMode="External"/><Relationship Id="rId8" Type="http://schemas.openxmlformats.org/officeDocument/2006/relationships/hyperlink" Target="http://www.linkedin.com/company/ameriflex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2.jp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 txBox="1"/>
          <p:nvPr>
            <p:ph type="ctrTitle"/>
          </p:nvPr>
        </p:nvSpPr>
        <p:spPr>
          <a:xfrm>
            <a:off x="3716350" y="1585528"/>
            <a:ext cx="4280400" cy="119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5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ICHRA Refresher and </a:t>
            </a:r>
            <a:endParaRPr sz="345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5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Telescope Health</a:t>
            </a:r>
            <a:endParaRPr sz="345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sp>
        <p:nvSpPr>
          <p:cNvPr id="124" name="Google Shape;124;p30"/>
          <p:cNvSpPr txBox="1"/>
          <p:nvPr>
            <p:ph idx="1" type="subTitle"/>
          </p:nvPr>
        </p:nvSpPr>
        <p:spPr>
          <a:xfrm>
            <a:off x="3684250" y="2588711"/>
            <a:ext cx="3604200" cy="7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i="1" lang="en" sz="2550">
                <a:solidFill>
                  <a:srgbClr val="2EC1F7"/>
                </a:solidFill>
                <a:latin typeface="DM Serif Text"/>
                <a:ea typeface="DM Serif Text"/>
                <a:cs typeface="DM Serif Text"/>
                <a:sym typeface="DM Serif Text"/>
              </a:rPr>
              <a:t>for Brokers &amp; Employers</a:t>
            </a:r>
            <a:endParaRPr i="1" sz="2550">
              <a:solidFill>
                <a:srgbClr val="2EC1F7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25" name="Google Shape;12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9213" y="1706978"/>
            <a:ext cx="2064225" cy="43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9248" y="2594177"/>
            <a:ext cx="1982101" cy="5682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30"/>
          <p:cNvCxnSpPr/>
          <p:nvPr/>
        </p:nvCxnSpPr>
        <p:spPr>
          <a:xfrm rot="10800000">
            <a:off x="1049250" y="2383342"/>
            <a:ext cx="1982100" cy="0"/>
          </a:xfrm>
          <a:prstGeom prst="straightConnector1">
            <a:avLst/>
          </a:prstGeom>
          <a:noFill/>
          <a:ln cap="flat" cmpd="sng" w="19050">
            <a:solidFill>
              <a:srgbClr val="2EC1F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" name="Google Shape;128;p30"/>
          <p:cNvCxnSpPr/>
          <p:nvPr/>
        </p:nvCxnSpPr>
        <p:spPr>
          <a:xfrm>
            <a:off x="3443575" y="1585528"/>
            <a:ext cx="0" cy="1653900"/>
          </a:xfrm>
          <a:prstGeom prst="straightConnector1">
            <a:avLst/>
          </a:prstGeom>
          <a:noFill/>
          <a:ln cap="flat" cmpd="sng" w="19050">
            <a:solidFill>
              <a:srgbClr val="2EC1F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4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4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4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4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4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4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4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4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4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4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4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4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4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4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7"/>
          <p:cNvSpPr txBox="1"/>
          <p:nvPr>
            <p:ph type="title"/>
          </p:nvPr>
        </p:nvSpPr>
        <p:spPr>
          <a:xfrm>
            <a:off x="3028575" y="1288075"/>
            <a:ext cx="2949300" cy="18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Q</a:t>
            </a:r>
            <a:r>
              <a:rPr lang="en" sz="96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&amp;</a:t>
            </a:r>
            <a:r>
              <a:rPr lang="en" sz="1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A</a:t>
            </a:r>
            <a:endParaRPr sz="1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2EC1F7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8"/>
          <p:cNvSpPr txBox="1"/>
          <p:nvPr>
            <p:ph type="title"/>
          </p:nvPr>
        </p:nvSpPr>
        <p:spPr>
          <a:xfrm>
            <a:off x="961044" y="691750"/>
            <a:ext cx="594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9"/>
                </a:solidFill>
                <a:latin typeface="DM Serif Text"/>
                <a:ea typeface="DM Serif Text"/>
                <a:cs typeface="DM Serif Text"/>
                <a:sym typeface="DM Serif Text"/>
              </a:rPr>
              <a:t>Ready When You Are</a:t>
            </a:r>
            <a:endParaRPr i="1">
              <a:solidFill>
                <a:srgbClr val="FFFFF9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C1F7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sp>
        <p:nvSpPr>
          <p:cNvPr id="254" name="Google Shape;254;p48"/>
          <p:cNvSpPr txBox="1"/>
          <p:nvPr>
            <p:ph idx="1" type="body"/>
          </p:nvPr>
        </p:nvSpPr>
        <p:spPr>
          <a:xfrm>
            <a:off x="823350" y="1394300"/>
            <a:ext cx="7056900" cy="27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B558"/>
              </a:buClr>
              <a:buSzPts val="1600"/>
              <a:buFont typeface="Open Sans"/>
              <a:buChar char="●"/>
            </a:pPr>
            <a:r>
              <a:rPr lang="en" sz="1600">
                <a:solidFill>
                  <a:srgbClr val="FFFFF9"/>
                </a:solidFill>
                <a:latin typeface="Open Sans"/>
                <a:ea typeface="Open Sans"/>
                <a:cs typeface="Open Sans"/>
                <a:sym typeface="Open Sans"/>
              </a:rPr>
              <a:t>For administrative questions: </a:t>
            </a:r>
            <a:r>
              <a:rPr lang="en" sz="1600" u="sng">
                <a:solidFill>
                  <a:srgbClr val="49E1DB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ameriflex@telescopehealth.com</a:t>
            </a:r>
            <a:endParaRPr sz="1600">
              <a:solidFill>
                <a:srgbClr val="49E1D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B558"/>
              </a:buClr>
              <a:buSzPts val="1600"/>
              <a:buFont typeface="Open Sans"/>
              <a:buChar char="●"/>
            </a:pPr>
            <a:r>
              <a:rPr lang="en" sz="1600">
                <a:solidFill>
                  <a:srgbClr val="FFFFF9"/>
                </a:solidFill>
                <a:latin typeface="Open Sans"/>
                <a:ea typeface="Open Sans"/>
                <a:cs typeface="Open Sans"/>
                <a:sym typeface="Open Sans"/>
              </a:rPr>
              <a:t>For marketing or collateral needs: </a:t>
            </a:r>
            <a:r>
              <a:rPr lang="en" sz="1600" u="sng">
                <a:solidFill>
                  <a:srgbClr val="49E1DB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sreid@telescopehealth.com</a:t>
            </a:r>
            <a:endParaRPr sz="1600">
              <a:solidFill>
                <a:srgbClr val="49E1D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B558"/>
              </a:buClr>
              <a:buSzPts val="1600"/>
              <a:buFont typeface="Open Sans"/>
              <a:buChar char="●"/>
            </a:pPr>
            <a:r>
              <a:rPr lang="en" sz="1600">
                <a:solidFill>
                  <a:srgbClr val="FFFFF9"/>
                </a:solidFill>
                <a:latin typeface="Open Sans"/>
                <a:ea typeface="Open Sans"/>
                <a:cs typeface="Open Sans"/>
                <a:sym typeface="Open Sans"/>
              </a:rPr>
              <a:t>Download </a:t>
            </a:r>
            <a:r>
              <a:rPr lang="en" sz="1600" u="sng">
                <a:solidFill>
                  <a:srgbClr val="49E1DB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Telescope</a:t>
            </a:r>
            <a:r>
              <a:rPr lang="en" sz="1600" u="sng">
                <a:solidFill>
                  <a:srgbClr val="49E1DB"/>
                </a:solid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Health Demo </a:t>
            </a:r>
            <a:endParaRPr sz="1600">
              <a:solidFill>
                <a:srgbClr val="49E1D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B558"/>
              </a:buClr>
              <a:buSzPts val="1600"/>
              <a:buFont typeface="Open Sans"/>
              <a:buChar char="●"/>
            </a:pPr>
            <a:r>
              <a:rPr lang="en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Replay link will be emailed to you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B558"/>
              </a:buClr>
              <a:buSzPts val="1600"/>
              <a:buFont typeface="Open Sans"/>
              <a:buChar char="●"/>
            </a:pPr>
            <a:r>
              <a:rPr lang="en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Follow Us on LinkedIn: </a:t>
            </a:r>
            <a:r>
              <a:rPr lang="en" sz="1600" u="sng">
                <a:solidFill>
                  <a:srgbClr val="49E1DB"/>
                </a:solidFill>
                <a:latin typeface="Open Sans"/>
                <a:ea typeface="Open Sans"/>
                <a:cs typeface="Open Sans"/>
                <a:sym typeface="Open Sa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www.linkedin.com/company/ameriflex/</a:t>
            </a:r>
            <a:r>
              <a:rPr lang="en" sz="1600" u="sng">
                <a:solidFill>
                  <a:srgbClr val="49E1D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 u="sng">
              <a:solidFill>
                <a:srgbClr val="49E1D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B558"/>
              </a:buClr>
              <a:buSzPts val="1600"/>
              <a:buFont typeface="Open Sans"/>
              <a:buChar char="●"/>
            </a:pPr>
            <a:r>
              <a:rPr lang="en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Go to </a:t>
            </a:r>
            <a:r>
              <a:rPr lang="en" sz="1600" u="sng">
                <a:solidFill>
                  <a:srgbClr val="49E1DB"/>
                </a:solidFill>
                <a:latin typeface="Open Sans"/>
                <a:ea typeface="Open Sans"/>
                <a:cs typeface="Open Sans"/>
                <a:sym typeface="Open Sans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myameriflex.com</a:t>
            </a:r>
            <a:r>
              <a:rPr lang="en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for our guides and webinars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B558"/>
              </a:buClr>
              <a:buSzPts val="1600"/>
              <a:buFont typeface="Open Sans"/>
              <a:buChar char="●"/>
            </a:pPr>
            <a:r>
              <a:rPr lang="en" sz="1600" u="sng">
                <a:solidFill>
                  <a:srgbClr val="49E1DB"/>
                </a:solidFill>
                <a:latin typeface="Open Sans"/>
                <a:ea typeface="Open Sans"/>
                <a:cs typeface="Open Sans"/>
                <a:sym typeface="Open Sans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Request a Proposal</a:t>
            </a:r>
            <a:endParaRPr sz="1600">
              <a:solidFill>
                <a:srgbClr val="49E1D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CB558"/>
              </a:buClr>
              <a:buSzPts val="1600"/>
              <a:buFont typeface="Open Sans"/>
              <a:buChar char="●"/>
            </a:pPr>
            <a:r>
              <a:rPr lang="en" sz="1600" u="sng">
                <a:solidFill>
                  <a:srgbClr val="49E1DB"/>
                </a:solidFill>
                <a:latin typeface="Open Sans"/>
                <a:ea typeface="Open Sans"/>
                <a:cs typeface="Open Sans"/>
                <a:sym typeface="Open Sans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Contact Ameriflex</a:t>
            </a:r>
            <a:endParaRPr sz="1600">
              <a:solidFill>
                <a:srgbClr val="49E1D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1"/>
          <p:cNvSpPr txBox="1"/>
          <p:nvPr>
            <p:ph idx="1" type="body"/>
          </p:nvPr>
        </p:nvSpPr>
        <p:spPr>
          <a:xfrm>
            <a:off x="3222150" y="1066900"/>
            <a:ext cx="5388000" cy="35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391C5"/>
                </a:solidFill>
                <a:latin typeface="DM Serif Text"/>
                <a:ea typeface="DM Serif Text"/>
                <a:cs typeface="DM Serif Text"/>
                <a:sym typeface="DM Serif Text"/>
              </a:rPr>
              <a:t>Kameron Burgess</a:t>
            </a:r>
            <a:br>
              <a:rPr lang="en" sz="2500">
                <a:solidFill>
                  <a:srgbClr val="0391C5"/>
                </a:solidFill>
                <a:latin typeface="DM Serif Text"/>
                <a:ea typeface="DM Serif Text"/>
                <a:cs typeface="DM Serif Text"/>
                <a:sym typeface="DM Serif Text"/>
              </a:rPr>
            </a:br>
            <a:r>
              <a:rPr b="1" i="1" lang="en" sz="1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Regional Sales Manager, </a:t>
            </a:r>
            <a:r>
              <a:rPr b="1" i="1" lang="en" sz="1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Ameriflex</a:t>
            </a:r>
            <a:endParaRPr b="1" i="1" sz="1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1" sz="1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1" sz="1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391C5"/>
                </a:solidFill>
                <a:latin typeface="DM Serif Text"/>
                <a:ea typeface="DM Serif Text"/>
                <a:cs typeface="DM Serif Text"/>
                <a:sym typeface="DM Serif Text"/>
              </a:rPr>
              <a:t>Paul Sapia</a:t>
            </a:r>
            <a:br>
              <a:rPr lang="en" sz="2500">
                <a:solidFill>
                  <a:srgbClr val="0391C5"/>
                </a:solidFill>
                <a:latin typeface="DM Serif Text"/>
                <a:ea typeface="DM Serif Text"/>
                <a:cs typeface="DM Serif Text"/>
                <a:sym typeface="DM Serif Text"/>
              </a:rPr>
            </a:br>
            <a:r>
              <a:rPr b="1" i="1" lang="en" sz="1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Chief Population Health Officer, Telescope Health</a:t>
            </a:r>
            <a:endParaRPr b="1" i="1" sz="1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4" name="Google Shape;134;p31" title="cdn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175" y="2730150"/>
            <a:ext cx="1179950" cy="11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1" title="Bio-Kamer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3175" y="1158750"/>
            <a:ext cx="1179950" cy="117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2"/>
          <p:cNvSpPr txBox="1"/>
          <p:nvPr>
            <p:ph type="title"/>
          </p:nvPr>
        </p:nvSpPr>
        <p:spPr>
          <a:xfrm>
            <a:off x="1193825" y="1202600"/>
            <a:ext cx="669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9E1DB"/>
                </a:solidFill>
                <a:latin typeface="DM Serif Text"/>
                <a:ea typeface="DM Serif Text"/>
                <a:cs typeface="DM Serif Text"/>
                <a:sym typeface="DM Serif Text"/>
              </a:rPr>
              <a:t>What We’ll Cover</a:t>
            </a:r>
            <a:endParaRPr i="1">
              <a:solidFill>
                <a:srgbClr val="49E1DB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C1F7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sp>
        <p:nvSpPr>
          <p:cNvPr id="141" name="Google Shape;141;p32"/>
          <p:cNvSpPr txBox="1"/>
          <p:nvPr>
            <p:ph idx="1" type="body"/>
          </p:nvPr>
        </p:nvSpPr>
        <p:spPr>
          <a:xfrm>
            <a:off x="1243800" y="1775300"/>
            <a:ext cx="7189500" cy="19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Clr>
                <a:srgbClr val="ECB558"/>
              </a:buClr>
              <a:buSzPts val="1700"/>
              <a:buFont typeface="Open Sans"/>
              <a:buChar char="●"/>
            </a:pPr>
            <a:r>
              <a:rPr lang="en" sz="1700">
                <a:solidFill>
                  <a:srgbClr val="FFFFF9"/>
                </a:solidFill>
                <a:latin typeface="Open Sans"/>
                <a:ea typeface="Open Sans"/>
                <a:cs typeface="Open Sans"/>
                <a:sym typeface="Open Sans"/>
              </a:rPr>
              <a:t>What an ICHRA really is (beyond the textbook)</a:t>
            </a:r>
            <a:endParaRPr sz="1700">
              <a:solidFill>
                <a:srgbClr val="FFFFF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ECB558"/>
              </a:buClr>
              <a:buSzPts val="1700"/>
              <a:buFont typeface="Open Sans"/>
              <a:buChar char="●"/>
            </a:pPr>
            <a:r>
              <a:rPr lang="en" sz="1700">
                <a:solidFill>
                  <a:srgbClr val="FFFFF9"/>
                </a:solidFill>
                <a:latin typeface="Open Sans"/>
                <a:ea typeface="Open Sans"/>
                <a:cs typeface="Open Sans"/>
                <a:sym typeface="Open Sans"/>
              </a:rPr>
              <a:t>How it works for employers and employees in practice</a:t>
            </a:r>
            <a:endParaRPr sz="1700">
              <a:solidFill>
                <a:srgbClr val="FFFFF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ECB558"/>
              </a:buClr>
              <a:buSzPts val="1700"/>
              <a:buFont typeface="Open Sans"/>
              <a:buChar char="●"/>
            </a:pPr>
            <a:r>
              <a:rPr lang="en" sz="1700">
                <a:solidFill>
                  <a:srgbClr val="FFFFF9"/>
                </a:solidFill>
                <a:latin typeface="Open Sans"/>
                <a:ea typeface="Open Sans"/>
                <a:cs typeface="Open Sans"/>
                <a:sym typeface="Open Sans"/>
              </a:rPr>
              <a:t>How Telescope Health fits in </a:t>
            </a:r>
            <a:endParaRPr sz="1700">
              <a:solidFill>
                <a:srgbClr val="FFFFF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/>
          <p:nvPr>
            <p:ph type="title"/>
          </p:nvPr>
        </p:nvSpPr>
        <p:spPr>
          <a:xfrm>
            <a:off x="1208700" y="856875"/>
            <a:ext cx="6691500" cy="137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9E1DB"/>
                </a:solidFill>
                <a:latin typeface="DM Serif Text"/>
                <a:ea typeface="DM Serif Text"/>
                <a:cs typeface="DM Serif Text"/>
                <a:sym typeface="DM Serif Text"/>
              </a:rPr>
              <a:t>What is an ICHRA, really?</a:t>
            </a:r>
            <a:endParaRPr i="1">
              <a:solidFill>
                <a:srgbClr val="49E1DB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C1F7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sp>
        <p:nvSpPr>
          <p:cNvPr id="147" name="Google Shape;147;p33"/>
          <p:cNvSpPr txBox="1"/>
          <p:nvPr>
            <p:ph idx="1" type="body"/>
          </p:nvPr>
        </p:nvSpPr>
        <p:spPr>
          <a:xfrm>
            <a:off x="1226250" y="1528500"/>
            <a:ext cx="6656400" cy="21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9"/>
                </a:solidFill>
                <a:latin typeface="Open Sans"/>
                <a:ea typeface="Open Sans"/>
                <a:cs typeface="Open Sans"/>
                <a:sym typeface="Open Sans"/>
              </a:rPr>
              <a:t>An Individual Coverage HRA that lets employers reimburse employees tax-free for individual health insurance premiums and medical expenses.</a:t>
            </a:r>
            <a:endParaRPr>
              <a:solidFill>
                <a:srgbClr val="FFFFF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9"/>
                </a:solidFill>
                <a:latin typeface="Open Sans"/>
                <a:ea typeface="Open Sans"/>
                <a:cs typeface="Open Sans"/>
                <a:sym typeface="Open Sans"/>
              </a:rPr>
              <a:t>Beyond the Definition</a:t>
            </a:r>
            <a:endParaRPr b="1">
              <a:solidFill>
                <a:srgbClr val="FFFFF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rgbClr val="ECB558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9"/>
                </a:solidFill>
                <a:latin typeface="Open Sans"/>
                <a:ea typeface="Open Sans"/>
                <a:cs typeface="Open Sans"/>
                <a:sym typeface="Open Sans"/>
              </a:rPr>
              <a:t>Flexible by employee class</a:t>
            </a:r>
            <a:endParaRPr>
              <a:solidFill>
                <a:srgbClr val="FFFFF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CB558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9"/>
                </a:solidFill>
                <a:latin typeface="Open Sans"/>
                <a:ea typeface="Open Sans"/>
                <a:cs typeface="Open Sans"/>
                <a:sym typeface="Open Sans"/>
              </a:rPr>
              <a:t>No minimum or maximum contribution limits</a:t>
            </a:r>
            <a:endParaRPr>
              <a:solidFill>
                <a:srgbClr val="FFFFF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CB558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9"/>
                </a:solidFill>
                <a:latin typeface="Open Sans"/>
                <a:ea typeface="Open Sans"/>
                <a:cs typeface="Open Sans"/>
                <a:sym typeface="Open Sans"/>
              </a:rPr>
              <a:t>Works alongside, not instead of , good benefits strategy</a:t>
            </a:r>
            <a:endParaRPr b="1" sz="2000">
              <a:solidFill>
                <a:srgbClr val="FFFFF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4"/>
          <p:cNvSpPr txBox="1"/>
          <p:nvPr>
            <p:ph type="title"/>
          </p:nvPr>
        </p:nvSpPr>
        <p:spPr>
          <a:xfrm>
            <a:off x="1208700" y="399675"/>
            <a:ext cx="6691500" cy="7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9E1DB"/>
                </a:solidFill>
                <a:latin typeface="DM Serif Text"/>
                <a:ea typeface="DM Serif Text"/>
                <a:cs typeface="DM Serif Text"/>
                <a:sym typeface="DM Serif Text"/>
              </a:rPr>
              <a:t>How It Works in Practice</a:t>
            </a:r>
            <a:endParaRPr i="1">
              <a:solidFill>
                <a:srgbClr val="49E1DB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C1F7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sp>
        <p:nvSpPr>
          <p:cNvPr id="153" name="Google Shape;153;p34"/>
          <p:cNvSpPr txBox="1"/>
          <p:nvPr>
            <p:ph idx="1" type="body"/>
          </p:nvPr>
        </p:nvSpPr>
        <p:spPr>
          <a:xfrm>
            <a:off x="1226250" y="1071300"/>
            <a:ext cx="6656400" cy="34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B558"/>
                </a:solidFill>
                <a:latin typeface="Open Sans"/>
                <a:ea typeface="Open Sans"/>
                <a:cs typeface="Open Sans"/>
                <a:sym typeface="Open Sans"/>
              </a:rPr>
              <a:t>For Employers</a:t>
            </a:r>
            <a:r>
              <a:rPr lang="en">
                <a:solidFill>
                  <a:srgbClr val="ECB55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ECB5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Set reimbursement amounts → define eligibility → stay compliant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ECB558"/>
                </a:solidFill>
                <a:latin typeface="Open Sans"/>
                <a:ea typeface="Open Sans"/>
                <a:cs typeface="Open Sans"/>
                <a:sym typeface="Open Sans"/>
              </a:rPr>
              <a:t>For Employees</a:t>
            </a:r>
            <a:r>
              <a:rPr lang="en">
                <a:solidFill>
                  <a:srgbClr val="ECB55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ECB5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Choose their own plan → submit expenses → get reimbursed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experience depends entirely on how it's designed and supported.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700">
              <a:solidFill>
                <a:srgbClr val="FFFFF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5"/>
          <p:cNvSpPr txBox="1"/>
          <p:nvPr>
            <p:ph type="title"/>
          </p:nvPr>
        </p:nvSpPr>
        <p:spPr>
          <a:xfrm>
            <a:off x="1208700" y="399675"/>
            <a:ext cx="6691500" cy="7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9E1DB"/>
                </a:solidFill>
                <a:latin typeface="DM Serif Text"/>
                <a:ea typeface="DM Serif Text"/>
                <a:cs typeface="DM Serif Text"/>
                <a:sym typeface="DM Serif Text"/>
              </a:rPr>
              <a:t>ICHRA Payments Solved</a:t>
            </a:r>
            <a:endParaRPr i="1">
              <a:solidFill>
                <a:srgbClr val="49E1DB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C1F7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sp>
        <p:nvSpPr>
          <p:cNvPr id="159" name="Google Shape;159;p35"/>
          <p:cNvSpPr txBox="1"/>
          <p:nvPr>
            <p:ph idx="1" type="body"/>
          </p:nvPr>
        </p:nvSpPr>
        <p:spPr>
          <a:xfrm>
            <a:off x="1226250" y="1071300"/>
            <a:ext cx="6656400" cy="34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Ameriflex simplifies the payment experience by reconciling member-level data before funds are sent, helping carriers receive cleaner, more actionable payment information.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The Result</a:t>
            </a:r>
            <a:endParaRPr i="1" sz="16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rgbClr val="ECB558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Reduced administrative burden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CB558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Greater payment accuracy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CB558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Simplified carrier reconciliation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CB558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A more scalable ICHRA experience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700">
              <a:solidFill>
                <a:srgbClr val="FFFFF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6"/>
          <p:cNvSpPr txBox="1"/>
          <p:nvPr>
            <p:ph type="title"/>
          </p:nvPr>
        </p:nvSpPr>
        <p:spPr>
          <a:xfrm>
            <a:off x="1208700" y="399675"/>
            <a:ext cx="6691500" cy="7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49E1DB"/>
                </a:solidFill>
                <a:latin typeface="DM Serif Text"/>
                <a:ea typeface="DM Serif Text"/>
                <a:cs typeface="DM Serif Text"/>
                <a:sym typeface="DM Serif Text"/>
              </a:rPr>
              <a:t>Where Telescope Health Fits In</a:t>
            </a:r>
            <a:endParaRPr i="1">
              <a:solidFill>
                <a:srgbClr val="49E1DB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EC1F7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sp>
        <p:nvSpPr>
          <p:cNvPr id="165" name="Google Shape;165;p36"/>
          <p:cNvSpPr txBox="1"/>
          <p:nvPr>
            <p:ph idx="1" type="body"/>
          </p:nvPr>
        </p:nvSpPr>
        <p:spPr>
          <a:xfrm>
            <a:off x="1226250" y="1071300"/>
            <a:ext cx="6656400" cy="34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9"/>
                </a:solidFill>
                <a:latin typeface="Open Sans"/>
                <a:ea typeface="Open Sans"/>
                <a:cs typeface="Open Sans"/>
                <a:sym typeface="Open Sans"/>
              </a:rPr>
              <a:t>Virtual care that integrates directly into your ICHRA strategy.</a:t>
            </a:r>
            <a:endParaRPr b="1">
              <a:solidFill>
                <a:srgbClr val="FFFFF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rgbClr val="ECB558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9"/>
                </a:solidFill>
                <a:latin typeface="Open Sans"/>
                <a:ea typeface="Open Sans"/>
                <a:cs typeface="Open Sans"/>
                <a:sym typeface="Open Sans"/>
              </a:rPr>
              <a:t>Fills gaps in individual market plans</a:t>
            </a:r>
            <a:endParaRPr>
              <a:solidFill>
                <a:srgbClr val="FFFFF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CB558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9"/>
                </a:solidFill>
                <a:latin typeface="Open Sans"/>
                <a:ea typeface="Open Sans"/>
                <a:cs typeface="Open Sans"/>
                <a:sym typeface="Open Sans"/>
              </a:rPr>
              <a:t>Improves day-to-day employee experience</a:t>
            </a:r>
            <a:endParaRPr>
              <a:solidFill>
                <a:srgbClr val="FFFFF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ECB558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FFFFF9"/>
                </a:solidFill>
                <a:latin typeface="Open Sans"/>
                <a:ea typeface="Open Sans"/>
                <a:cs typeface="Open Sans"/>
                <a:sym typeface="Open Sans"/>
              </a:rPr>
              <a:t>Easy to access, easy to use</a:t>
            </a:r>
            <a:endParaRPr>
              <a:solidFill>
                <a:srgbClr val="FFFFF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br>
              <a:rPr lang="en" sz="1100">
                <a:solidFill>
                  <a:schemeClr val="dk1"/>
                </a:solidFill>
              </a:rPr>
            </a:br>
            <a:endParaRPr b="1">
              <a:solidFill>
                <a:srgbClr val="FFFFF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7"/>
          <p:cNvSpPr txBox="1"/>
          <p:nvPr>
            <p:ph type="title"/>
          </p:nvPr>
        </p:nvSpPr>
        <p:spPr>
          <a:xfrm>
            <a:off x="813525" y="875425"/>
            <a:ext cx="8061300" cy="25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9600">
                <a:solidFill>
                  <a:srgbClr val="49E1DB"/>
                </a:solidFill>
                <a:latin typeface="DM Serif Text"/>
                <a:ea typeface="DM Serif Text"/>
                <a:cs typeface="DM Serif Text"/>
                <a:sym typeface="DM Serif Text"/>
              </a:rPr>
              <a:t>Telescope Slides</a:t>
            </a:r>
            <a:endParaRPr sz="9600">
              <a:solidFill>
                <a:srgbClr val="49E1DB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2EC1F7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pic>
        <p:nvPicPr>
          <p:cNvPr id="171" name="Google Shape;17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