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5"/>
    <p:sldMasterId id="214748367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858000" cy="9144000"/>
  <p:embeddedFontLst>
    <p:embeddedFont>
      <p:font typeface="Carme"/>
      <p:regular r:id="rId29"/>
    </p:embeddedFont>
    <p:embeddedFont>
      <p:font typeface="Proxima Nova"/>
      <p:regular r:id="rId30"/>
      <p:bold r:id="rId31"/>
      <p:italic r:id="rId32"/>
      <p:boldItalic r:id="rId33"/>
    </p:embeddedFont>
    <p:embeddedFont>
      <p:font typeface="DM Serif Text"/>
      <p:regular r:id="rId34"/>
      <p:italic r:id="rId35"/>
    </p:embeddedFont>
    <p:embeddedFont>
      <p:font typeface="Quattrocento Sans"/>
      <p:regular r:id="rId36"/>
      <p:bold r:id="rId37"/>
      <p:italic r:id="rId38"/>
      <p:boldItalic r:id="rId39"/>
    </p:embeddedFont>
    <p:embeddedFont>
      <p:font typeface="Open Sans Light"/>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54A4E4E-1DCA-49E9-A48B-EFC6239E63E4}">
  <a:tblStyle styleId="{354A4E4E-1DCA-49E9-A48B-EFC6239E63E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Light-regular.fntdata"/><Relationship Id="rId20" Type="http://schemas.openxmlformats.org/officeDocument/2006/relationships/slide" Target="slides/slide13.xml"/><Relationship Id="rId42" Type="http://schemas.openxmlformats.org/officeDocument/2006/relationships/font" Target="fonts/OpenSansLight-italic.fntdata"/><Relationship Id="rId41" Type="http://schemas.openxmlformats.org/officeDocument/2006/relationships/font" Target="fonts/OpenSansLight-bold.fntdata"/><Relationship Id="rId22" Type="http://schemas.openxmlformats.org/officeDocument/2006/relationships/slide" Target="slides/slide15.xml"/><Relationship Id="rId44" Type="http://schemas.openxmlformats.org/officeDocument/2006/relationships/font" Target="fonts/OpenSans-regular.fntdata"/><Relationship Id="rId21" Type="http://schemas.openxmlformats.org/officeDocument/2006/relationships/slide" Target="slides/slide14.xml"/><Relationship Id="rId43" Type="http://schemas.openxmlformats.org/officeDocument/2006/relationships/font" Target="fonts/OpenSansLight-boldItalic.fntdata"/><Relationship Id="rId24" Type="http://schemas.openxmlformats.org/officeDocument/2006/relationships/slide" Target="slides/slide17.xml"/><Relationship Id="rId46" Type="http://schemas.openxmlformats.org/officeDocument/2006/relationships/font" Target="fonts/OpenSans-italic.fntdata"/><Relationship Id="rId23" Type="http://schemas.openxmlformats.org/officeDocument/2006/relationships/slide" Target="slides/slide16.xml"/><Relationship Id="rId45"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schemas.openxmlformats.org/officeDocument/2006/relationships/font" Target="fonts/OpenSans-bold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Carme-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roximaNova-bold.fntdata"/><Relationship Id="rId30" Type="http://schemas.openxmlformats.org/officeDocument/2006/relationships/font" Target="fonts/ProximaNova-regular.fntdata"/><Relationship Id="rId11" Type="http://schemas.openxmlformats.org/officeDocument/2006/relationships/slide" Target="slides/slide4.xml"/><Relationship Id="rId33" Type="http://schemas.openxmlformats.org/officeDocument/2006/relationships/font" Target="fonts/ProximaNova-boldItalic.fntdata"/><Relationship Id="rId10" Type="http://schemas.openxmlformats.org/officeDocument/2006/relationships/slide" Target="slides/slide3.xml"/><Relationship Id="rId32" Type="http://schemas.openxmlformats.org/officeDocument/2006/relationships/font" Target="fonts/ProximaNova-italic.fntdata"/><Relationship Id="rId13" Type="http://schemas.openxmlformats.org/officeDocument/2006/relationships/slide" Target="slides/slide6.xml"/><Relationship Id="rId35" Type="http://schemas.openxmlformats.org/officeDocument/2006/relationships/font" Target="fonts/DMSerifText-italic.fntdata"/><Relationship Id="rId12" Type="http://schemas.openxmlformats.org/officeDocument/2006/relationships/slide" Target="slides/slide5.xml"/><Relationship Id="rId34" Type="http://schemas.openxmlformats.org/officeDocument/2006/relationships/font" Target="fonts/DMSerifText-regular.fntdata"/><Relationship Id="rId15" Type="http://schemas.openxmlformats.org/officeDocument/2006/relationships/slide" Target="slides/slide8.xml"/><Relationship Id="rId37" Type="http://schemas.openxmlformats.org/officeDocument/2006/relationships/font" Target="fonts/QuattrocentoSans-bold.fntdata"/><Relationship Id="rId14" Type="http://schemas.openxmlformats.org/officeDocument/2006/relationships/slide" Target="slides/slide7.xml"/><Relationship Id="rId36" Type="http://schemas.openxmlformats.org/officeDocument/2006/relationships/font" Target="fonts/QuattrocentoSans-regular.fntdata"/><Relationship Id="rId17" Type="http://schemas.openxmlformats.org/officeDocument/2006/relationships/slide" Target="slides/slide10.xml"/><Relationship Id="rId39" Type="http://schemas.openxmlformats.org/officeDocument/2006/relationships/font" Target="fonts/QuattrocentoSans-boldItalic.fntdata"/><Relationship Id="rId16" Type="http://schemas.openxmlformats.org/officeDocument/2006/relationships/slide" Target="slides/slide9.xml"/><Relationship Id="rId38" Type="http://schemas.openxmlformats.org/officeDocument/2006/relationships/font" Target="fonts/QuattrocentoSans-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44b3eb130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44b3eb130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Introduction- Jeff</a:t>
            </a:r>
            <a:endParaRPr b="1" sz="1200">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f37107729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f37107729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f37107729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f37107729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e54ddc12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e54ddc12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f327e17e7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f327e17e7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f327e17e74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f327e17e7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f327e17e74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f327e17e74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f327e17e74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f327e17e7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f327e17e74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f327e17e7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f37107729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f37107729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efe0d17f4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efe0d17f4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44b3eb1302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44b3eb1302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a:latin typeface="Open Sans"/>
              <a:ea typeface="Open Sans"/>
              <a:cs typeface="Open Sans"/>
              <a:sym typeface="Ope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e0b6a9ad43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e0b6a9ad43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70ebef3b7e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70ebef3b7e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c6f70775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c6f70775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c6f707750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c6f707750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4A4A4A"/>
                </a:solidFill>
                <a:latin typeface="Open Sans"/>
                <a:ea typeface="Open Sans"/>
                <a:cs typeface="Open Sans"/>
                <a:sym typeface="Open Sans"/>
              </a:rPr>
              <a:t>Jeff </a:t>
            </a:r>
            <a:endParaRPr sz="1200">
              <a:solidFill>
                <a:srgbClr val="4A4A4A"/>
              </a:solidFill>
              <a:latin typeface="Open Sans"/>
              <a:ea typeface="Open Sans"/>
              <a:cs typeface="Open Sans"/>
              <a:sym typeface="Open Sans"/>
            </a:endParaRPr>
          </a:p>
          <a:p>
            <a:pPr indent="0" lvl="0" marL="0" rtl="0" algn="l">
              <a:spcBef>
                <a:spcPts val="0"/>
              </a:spcBef>
              <a:spcAft>
                <a:spcPts val="0"/>
              </a:spcAft>
              <a:buNone/>
            </a:pPr>
            <a:r>
              <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f3710772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f3710772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f327e17e7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f327e17e7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f327e17e7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f327e17e7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f327e17e7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f327e17e7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f327e17e7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f327e17e7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50" name="Shape 50"/>
        <p:cNvGrpSpPr/>
        <p:nvPr/>
      </p:nvGrpSpPr>
      <p:grpSpPr>
        <a:xfrm>
          <a:off x="0" y="0"/>
          <a:ext cx="0" cy="0"/>
          <a:chOff x="0" y="0"/>
          <a:chExt cx="0" cy="0"/>
        </a:xfrm>
      </p:grpSpPr>
      <p:sp>
        <p:nvSpPr>
          <p:cNvPr id="51" name="Google Shape;51;p13"/>
          <p:cNvSpPr/>
          <p:nvPr/>
        </p:nvSpPr>
        <p:spPr>
          <a:xfrm>
            <a:off x="342900" y="314325"/>
            <a:ext cx="8458200" cy="4495800"/>
          </a:xfrm>
          <a:prstGeom prst="rect">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p13"/>
          <p:cNvSpPr/>
          <p:nvPr/>
        </p:nvSpPr>
        <p:spPr>
          <a:xfrm>
            <a:off x="4495800" y="1200151"/>
            <a:ext cx="4648200" cy="3943500"/>
          </a:xfrm>
          <a:prstGeom prst="triangle">
            <a:avLst>
              <a:gd fmla="val 10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p13"/>
          <p:cNvSpPr/>
          <p:nvPr/>
        </p:nvSpPr>
        <p:spPr>
          <a:xfrm>
            <a:off x="4876800" y="1504949"/>
            <a:ext cx="3924300" cy="3305100"/>
          </a:xfrm>
          <a:prstGeom prst="rect">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 name="Google Shape;54;p13"/>
          <p:cNvSpPr txBox="1"/>
          <p:nvPr>
            <p:ph idx="1" type="body"/>
          </p:nvPr>
        </p:nvSpPr>
        <p:spPr>
          <a:xfrm>
            <a:off x="762000" y="1200150"/>
            <a:ext cx="5105400" cy="91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00"/>
              </a:spcBef>
              <a:spcAft>
                <a:spcPts val="0"/>
              </a:spcAft>
              <a:buClr>
                <a:schemeClr val="accent1"/>
              </a:buClr>
              <a:buSzPts val="4000"/>
              <a:buFont typeface="Arial"/>
              <a:buNone/>
              <a:defRPr b="0" i="0" sz="4000" u="none" cap="none" strike="noStrike">
                <a:solidFill>
                  <a:schemeClr val="accent1"/>
                </a:solidFill>
                <a:latin typeface="Quattrocento Sans"/>
                <a:ea typeface="Quattrocento Sans"/>
                <a:cs typeface="Quattrocento Sans"/>
                <a:sym typeface="Quattrocento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 name="Shape 55"/>
        <p:cNvGrpSpPr/>
        <p:nvPr/>
      </p:nvGrpSpPr>
      <p:grpSpPr>
        <a:xfrm>
          <a:off x="0" y="0"/>
          <a:ext cx="0" cy="0"/>
          <a:chOff x="0" y="0"/>
          <a:chExt cx="0" cy="0"/>
        </a:xfrm>
      </p:grpSpPr>
      <p:sp>
        <p:nvSpPr>
          <p:cNvPr id="56" name="Google Shape;56;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 name="Google Shape;57;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58" name="Google Shape;58;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9" name="Google Shape;59;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0" name="Google Shape;60;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61" name="Shape 61"/>
        <p:cNvGrpSpPr/>
        <p:nvPr/>
      </p:nvGrpSpPr>
      <p:grpSpPr>
        <a:xfrm>
          <a:off x="0" y="0"/>
          <a:ext cx="0" cy="0"/>
          <a:chOff x="0" y="0"/>
          <a:chExt cx="0" cy="0"/>
        </a:xfrm>
      </p:grpSpPr>
      <p:sp>
        <p:nvSpPr>
          <p:cNvPr id="62" name="Google Shape;62;p15"/>
          <p:cNvSpPr txBox="1"/>
          <p:nvPr>
            <p:ph type="title"/>
          </p:nvPr>
        </p:nvSpPr>
        <p:spPr>
          <a:xfrm>
            <a:off x="311700" y="2150850"/>
            <a:ext cx="8520600" cy="841800"/>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3" name="Google Shape;63;p15"/>
          <p:cNvSpPr txBox="1"/>
          <p:nvPr>
            <p:ph idx="12" type="sldNum"/>
          </p:nvPr>
        </p:nvSpPr>
        <p:spPr>
          <a:xfrm>
            <a:off x="8432816" y="4663217"/>
            <a:ext cx="548700" cy="393600"/>
          </a:xfrm>
          <a:prstGeom prst="rect">
            <a:avLst/>
          </a:prstGeom>
          <a:noFill/>
          <a:ln>
            <a:noFill/>
          </a:ln>
        </p:spPr>
        <p:txBody>
          <a:bodyPr anchorCtr="0" anchor="ctr" bIns="0" lIns="0" spcFirstLastPara="1" rIns="0" wrap="square" tIns="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64" name="Shape 64"/>
        <p:cNvGrpSpPr/>
        <p:nvPr/>
      </p:nvGrpSpPr>
      <p:grpSpPr>
        <a:xfrm>
          <a:off x="0" y="0"/>
          <a:ext cx="0" cy="0"/>
          <a:chOff x="0" y="0"/>
          <a:chExt cx="0" cy="0"/>
        </a:xfrm>
      </p:grpSpPr>
      <p:sp>
        <p:nvSpPr>
          <p:cNvPr id="65" name="Google Shape;65;p16"/>
          <p:cNvSpPr txBox="1"/>
          <p:nvPr>
            <p:ph type="title"/>
          </p:nvPr>
        </p:nvSpPr>
        <p:spPr>
          <a:xfrm>
            <a:off x="360000" y="360000"/>
            <a:ext cx="8424000" cy="6576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 name="Google Shape;66;p16"/>
          <p:cNvSpPr txBox="1"/>
          <p:nvPr>
            <p:ph idx="12" type="sldNum"/>
          </p:nvPr>
        </p:nvSpPr>
        <p:spPr>
          <a:xfrm>
            <a:off x="8652349" y="4663225"/>
            <a:ext cx="298200" cy="393600"/>
          </a:xfrm>
          <a:prstGeom prst="rect">
            <a:avLst/>
          </a:prstGeom>
          <a:noFill/>
          <a:ln>
            <a:noFill/>
          </a:ln>
        </p:spPr>
        <p:txBody>
          <a:bodyPr anchorCtr="0" anchor="ctr" bIns="0" lIns="0" spcFirstLastPara="1" rIns="0" wrap="square" tIns="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16"/>
          <p:cNvSpPr txBox="1"/>
          <p:nvPr>
            <p:ph idx="1" type="body"/>
          </p:nvPr>
        </p:nvSpPr>
        <p:spPr>
          <a:xfrm>
            <a:off x="360000" y="1696375"/>
            <a:ext cx="3951600" cy="2872500"/>
          </a:xfrm>
          <a:prstGeom prst="rect">
            <a:avLst/>
          </a:prstGeom>
          <a:noFill/>
          <a:ln>
            <a:noFill/>
          </a:ln>
        </p:spPr>
        <p:txBody>
          <a:bodyPr anchorCtr="0" anchor="t" bIns="0" lIns="0" spcFirstLastPara="1" rIns="0" wrap="square" tIns="0">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000"/>
              </a:spcBef>
              <a:spcAft>
                <a:spcPts val="0"/>
              </a:spcAft>
              <a:buSzPts val="1200"/>
              <a:buChar char="○"/>
              <a:defRPr sz="1200"/>
            </a:lvl2pPr>
            <a:lvl3pPr indent="-304800" lvl="2" marL="1371600" algn="l">
              <a:lnSpc>
                <a:spcPct val="115000"/>
              </a:lnSpc>
              <a:spcBef>
                <a:spcPts val="1000"/>
              </a:spcBef>
              <a:spcAft>
                <a:spcPts val="0"/>
              </a:spcAft>
              <a:buSzPts val="1200"/>
              <a:buChar char="■"/>
              <a:defRPr sz="1200"/>
            </a:lvl3pPr>
            <a:lvl4pPr indent="-304800" lvl="3" marL="1828800" algn="l">
              <a:lnSpc>
                <a:spcPct val="115000"/>
              </a:lnSpc>
              <a:spcBef>
                <a:spcPts val="1000"/>
              </a:spcBef>
              <a:spcAft>
                <a:spcPts val="0"/>
              </a:spcAft>
              <a:buSzPts val="1200"/>
              <a:buChar char="●"/>
              <a:defRPr sz="1200"/>
            </a:lvl4pPr>
            <a:lvl5pPr indent="-304800" lvl="4" marL="2286000" algn="l">
              <a:lnSpc>
                <a:spcPct val="115000"/>
              </a:lnSpc>
              <a:spcBef>
                <a:spcPts val="1000"/>
              </a:spcBef>
              <a:spcAft>
                <a:spcPts val="0"/>
              </a:spcAft>
              <a:buSzPts val="1200"/>
              <a:buChar char="○"/>
              <a:defRPr sz="1200"/>
            </a:lvl5pPr>
            <a:lvl6pPr indent="-304800" lvl="5" marL="2743200" algn="l">
              <a:lnSpc>
                <a:spcPct val="115000"/>
              </a:lnSpc>
              <a:spcBef>
                <a:spcPts val="1000"/>
              </a:spcBef>
              <a:spcAft>
                <a:spcPts val="0"/>
              </a:spcAft>
              <a:buSzPts val="1200"/>
              <a:buChar char="■"/>
              <a:defRPr sz="1200"/>
            </a:lvl6pPr>
            <a:lvl7pPr indent="-304800" lvl="6" marL="3200400" algn="l">
              <a:lnSpc>
                <a:spcPct val="115000"/>
              </a:lnSpc>
              <a:spcBef>
                <a:spcPts val="1000"/>
              </a:spcBef>
              <a:spcAft>
                <a:spcPts val="0"/>
              </a:spcAft>
              <a:buSzPts val="1200"/>
              <a:buChar char="●"/>
              <a:defRPr sz="1200"/>
            </a:lvl7pPr>
            <a:lvl8pPr indent="-304800" lvl="7" marL="3657600" algn="l">
              <a:lnSpc>
                <a:spcPct val="115000"/>
              </a:lnSpc>
              <a:spcBef>
                <a:spcPts val="1000"/>
              </a:spcBef>
              <a:spcAft>
                <a:spcPts val="0"/>
              </a:spcAft>
              <a:buSzPts val="1200"/>
              <a:buChar char="○"/>
              <a:defRPr sz="1200"/>
            </a:lvl8pPr>
            <a:lvl9pPr indent="-304800" lvl="8" marL="4114800" algn="l">
              <a:lnSpc>
                <a:spcPct val="115000"/>
              </a:lnSpc>
              <a:spcBef>
                <a:spcPts val="1000"/>
              </a:spcBef>
              <a:spcAft>
                <a:spcPts val="1000"/>
              </a:spcAft>
              <a:buSzPts val="1200"/>
              <a:buChar char="■"/>
              <a:defRPr sz="1200"/>
            </a:lvl9pPr>
          </a:lstStyle>
          <a:p/>
        </p:txBody>
      </p:sp>
      <p:sp>
        <p:nvSpPr>
          <p:cNvPr id="68" name="Google Shape;68;p16"/>
          <p:cNvSpPr txBox="1"/>
          <p:nvPr>
            <p:ph idx="2" type="body"/>
          </p:nvPr>
        </p:nvSpPr>
        <p:spPr>
          <a:xfrm>
            <a:off x="4832400" y="1696375"/>
            <a:ext cx="3999900" cy="2872500"/>
          </a:xfrm>
          <a:prstGeom prst="rect">
            <a:avLst/>
          </a:prstGeom>
          <a:noFill/>
          <a:ln>
            <a:noFill/>
          </a:ln>
        </p:spPr>
        <p:txBody>
          <a:bodyPr anchorCtr="0" anchor="t" bIns="0" lIns="0" spcFirstLastPara="1" rIns="0" wrap="square" tIns="0">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000"/>
              </a:spcBef>
              <a:spcAft>
                <a:spcPts val="0"/>
              </a:spcAft>
              <a:buSzPts val="1200"/>
              <a:buChar char="○"/>
              <a:defRPr sz="1200"/>
            </a:lvl2pPr>
            <a:lvl3pPr indent="-304800" lvl="2" marL="1371600" algn="l">
              <a:lnSpc>
                <a:spcPct val="115000"/>
              </a:lnSpc>
              <a:spcBef>
                <a:spcPts val="1000"/>
              </a:spcBef>
              <a:spcAft>
                <a:spcPts val="0"/>
              </a:spcAft>
              <a:buSzPts val="1200"/>
              <a:buChar char="■"/>
              <a:defRPr sz="1200"/>
            </a:lvl3pPr>
            <a:lvl4pPr indent="-304800" lvl="3" marL="1828800" algn="l">
              <a:lnSpc>
                <a:spcPct val="115000"/>
              </a:lnSpc>
              <a:spcBef>
                <a:spcPts val="1000"/>
              </a:spcBef>
              <a:spcAft>
                <a:spcPts val="0"/>
              </a:spcAft>
              <a:buSzPts val="1200"/>
              <a:buChar char="●"/>
              <a:defRPr sz="1200"/>
            </a:lvl4pPr>
            <a:lvl5pPr indent="-304800" lvl="4" marL="2286000" algn="l">
              <a:lnSpc>
                <a:spcPct val="115000"/>
              </a:lnSpc>
              <a:spcBef>
                <a:spcPts val="1000"/>
              </a:spcBef>
              <a:spcAft>
                <a:spcPts val="0"/>
              </a:spcAft>
              <a:buSzPts val="1200"/>
              <a:buChar char="○"/>
              <a:defRPr sz="1200"/>
            </a:lvl5pPr>
            <a:lvl6pPr indent="-304800" lvl="5" marL="2743200" algn="l">
              <a:lnSpc>
                <a:spcPct val="115000"/>
              </a:lnSpc>
              <a:spcBef>
                <a:spcPts val="1000"/>
              </a:spcBef>
              <a:spcAft>
                <a:spcPts val="0"/>
              </a:spcAft>
              <a:buSzPts val="1200"/>
              <a:buChar char="■"/>
              <a:defRPr sz="1200"/>
            </a:lvl6pPr>
            <a:lvl7pPr indent="-304800" lvl="6" marL="3200400" algn="l">
              <a:lnSpc>
                <a:spcPct val="115000"/>
              </a:lnSpc>
              <a:spcBef>
                <a:spcPts val="1000"/>
              </a:spcBef>
              <a:spcAft>
                <a:spcPts val="0"/>
              </a:spcAft>
              <a:buSzPts val="1200"/>
              <a:buChar char="●"/>
              <a:defRPr sz="1200"/>
            </a:lvl7pPr>
            <a:lvl8pPr indent="-304800" lvl="7" marL="3657600" algn="l">
              <a:lnSpc>
                <a:spcPct val="115000"/>
              </a:lnSpc>
              <a:spcBef>
                <a:spcPts val="1000"/>
              </a:spcBef>
              <a:spcAft>
                <a:spcPts val="0"/>
              </a:spcAft>
              <a:buSzPts val="1200"/>
              <a:buChar char="○"/>
              <a:defRPr sz="1200"/>
            </a:lvl8pPr>
            <a:lvl9pPr indent="-304800" lvl="8" marL="4114800" algn="l">
              <a:lnSpc>
                <a:spcPct val="115000"/>
              </a:lnSpc>
              <a:spcBef>
                <a:spcPts val="1000"/>
              </a:spcBef>
              <a:spcAft>
                <a:spcPts val="1000"/>
              </a:spcAft>
              <a:buSzPts val="1200"/>
              <a:buChar char="■"/>
              <a:defRPr sz="1200"/>
            </a:lvl9pPr>
          </a:lstStyle>
          <a:p/>
        </p:txBody>
      </p:sp>
      <p:sp>
        <p:nvSpPr>
          <p:cNvPr id="69" name="Google Shape;69;p16"/>
          <p:cNvSpPr txBox="1"/>
          <p:nvPr>
            <p:ph idx="3" type="subTitle"/>
          </p:nvPr>
        </p:nvSpPr>
        <p:spPr>
          <a:xfrm>
            <a:off x="360000" y="703971"/>
            <a:ext cx="3318900" cy="313500"/>
          </a:xfrm>
          <a:prstGeom prst="rect">
            <a:avLst/>
          </a:prstGeom>
          <a:noFill/>
          <a:ln>
            <a:noFill/>
          </a:ln>
        </p:spPr>
        <p:txBody>
          <a:bodyPr anchorCtr="0" anchor="t" bIns="0" lIns="0" spcFirstLastPara="1" rIns="0" wrap="square" tIns="0">
            <a:normAutofit/>
          </a:bodyPr>
          <a:lstStyle>
            <a:lvl1pPr lvl="0" algn="l">
              <a:lnSpc>
                <a:spcPct val="115000"/>
              </a:lnSpc>
              <a:spcBef>
                <a:spcPts val="0"/>
              </a:spcBef>
              <a:spcAft>
                <a:spcPts val="0"/>
              </a:spcAft>
              <a:buClr>
                <a:schemeClr val="accent1"/>
              </a:buClr>
              <a:buSzPts val="1400"/>
              <a:buNone/>
              <a:defRPr sz="1400">
                <a:solidFill>
                  <a:schemeClr val="accent1"/>
                </a:solidFill>
              </a:defRPr>
            </a:lvl1pPr>
            <a:lvl2pPr lvl="1" algn="l">
              <a:lnSpc>
                <a:spcPct val="115000"/>
              </a:lnSpc>
              <a:spcBef>
                <a:spcPts val="1000"/>
              </a:spcBef>
              <a:spcAft>
                <a:spcPts val="0"/>
              </a:spcAft>
              <a:buSzPts val="14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100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4" name="Shape 74"/>
        <p:cNvGrpSpPr/>
        <p:nvPr/>
      </p:nvGrpSpPr>
      <p:grpSpPr>
        <a:xfrm>
          <a:off x="0" y="0"/>
          <a:ext cx="0" cy="0"/>
          <a:chOff x="0" y="0"/>
          <a:chExt cx="0" cy="0"/>
        </a:xfrm>
      </p:grpSpPr>
      <p:sp>
        <p:nvSpPr>
          <p:cNvPr id="75" name="Google Shape;75;p1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76" name="Google Shape;76;p1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7" name="Google Shape;77;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1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80" name="Google Shape;80;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1" name="Shape 81"/>
        <p:cNvGrpSpPr/>
        <p:nvPr/>
      </p:nvGrpSpPr>
      <p:grpSpPr>
        <a:xfrm>
          <a:off x="0" y="0"/>
          <a:ext cx="0" cy="0"/>
          <a:chOff x="0" y="0"/>
          <a:chExt cx="0" cy="0"/>
        </a:xfrm>
      </p:grpSpPr>
      <p:sp>
        <p:nvSpPr>
          <p:cNvPr id="82" name="Google Shape;82;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3" name="Google Shape;83;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4" name="Google Shape;84;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 name="Shape 85"/>
        <p:cNvGrpSpPr/>
        <p:nvPr/>
      </p:nvGrpSpPr>
      <p:grpSpPr>
        <a:xfrm>
          <a:off x="0" y="0"/>
          <a:ext cx="0" cy="0"/>
          <a:chOff x="0" y="0"/>
          <a:chExt cx="0" cy="0"/>
        </a:xfrm>
      </p:grpSpPr>
      <p:sp>
        <p:nvSpPr>
          <p:cNvPr id="86" name="Google Shape;86;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7" name="Google Shape;87;p2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8" name="Google Shape;88;p2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9" name="Google Shape;89;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2" name="Google Shape;92;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3" name="Shape 93"/>
        <p:cNvGrpSpPr/>
        <p:nvPr/>
      </p:nvGrpSpPr>
      <p:grpSpPr>
        <a:xfrm>
          <a:off x="0" y="0"/>
          <a:ext cx="0" cy="0"/>
          <a:chOff x="0" y="0"/>
          <a:chExt cx="0" cy="0"/>
        </a:xfrm>
      </p:grpSpPr>
      <p:sp>
        <p:nvSpPr>
          <p:cNvPr id="94" name="Google Shape;94;p2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5" name="Google Shape;95;p2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6" name="Google Shape;96;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7" name="Shape 97"/>
        <p:cNvGrpSpPr/>
        <p:nvPr/>
      </p:nvGrpSpPr>
      <p:grpSpPr>
        <a:xfrm>
          <a:off x="0" y="0"/>
          <a:ext cx="0" cy="0"/>
          <a:chOff x="0" y="0"/>
          <a:chExt cx="0" cy="0"/>
        </a:xfrm>
      </p:grpSpPr>
      <p:sp>
        <p:nvSpPr>
          <p:cNvPr id="98" name="Google Shape;98;p24"/>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99" name="Google Shape;99;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0" name="Shape 100"/>
        <p:cNvGrpSpPr/>
        <p:nvPr/>
      </p:nvGrpSpPr>
      <p:grpSpPr>
        <a:xfrm>
          <a:off x="0" y="0"/>
          <a:ext cx="0" cy="0"/>
          <a:chOff x="0" y="0"/>
          <a:chExt cx="0" cy="0"/>
        </a:xfrm>
      </p:grpSpPr>
      <p:sp>
        <p:nvSpPr>
          <p:cNvPr id="101" name="Google Shape;101;p2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5"/>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03" name="Google Shape;103;p25"/>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4" name="Google Shape;104;p2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05" name="Google Shape;105;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6" name="Shape 106"/>
        <p:cNvGrpSpPr/>
        <p:nvPr/>
      </p:nvGrpSpPr>
      <p:grpSpPr>
        <a:xfrm>
          <a:off x="0" y="0"/>
          <a:ext cx="0" cy="0"/>
          <a:chOff x="0" y="0"/>
          <a:chExt cx="0" cy="0"/>
        </a:xfrm>
      </p:grpSpPr>
      <p:sp>
        <p:nvSpPr>
          <p:cNvPr id="107" name="Google Shape;107;p26"/>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08" name="Google Shape;108;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9" name="Shape 109"/>
        <p:cNvGrpSpPr/>
        <p:nvPr/>
      </p:nvGrpSpPr>
      <p:grpSpPr>
        <a:xfrm>
          <a:off x="0" y="0"/>
          <a:ext cx="0" cy="0"/>
          <a:chOff x="0" y="0"/>
          <a:chExt cx="0" cy="0"/>
        </a:xfrm>
      </p:grpSpPr>
      <p:sp>
        <p:nvSpPr>
          <p:cNvPr id="110" name="Google Shape;110;p27"/>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1" name="Google Shape;111;p27"/>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12" name="Google Shape;112;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3" name="Shape 113"/>
        <p:cNvGrpSpPr/>
        <p:nvPr/>
      </p:nvGrpSpPr>
      <p:grpSpPr>
        <a:xfrm>
          <a:off x="0" y="0"/>
          <a:ext cx="0" cy="0"/>
          <a:chOff x="0" y="0"/>
          <a:chExt cx="0" cy="0"/>
        </a:xfrm>
      </p:grpSpPr>
      <p:sp>
        <p:nvSpPr>
          <p:cNvPr id="114" name="Google Shape;114;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ontent">
  <p:cSld name="Title/Content">
    <p:spTree>
      <p:nvGrpSpPr>
        <p:cNvPr id="115" name="Shape 115"/>
        <p:cNvGrpSpPr/>
        <p:nvPr/>
      </p:nvGrpSpPr>
      <p:grpSpPr>
        <a:xfrm>
          <a:off x="0" y="0"/>
          <a:ext cx="0" cy="0"/>
          <a:chOff x="0" y="0"/>
          <a:chExt cx="0" cy="0"/>
        </a:xfrm>
      </p:grpSpPr>
      <p:sp>
        <p:nvSpPr>
          <p:cNvPr id="116" name="Google Shape;116;p29"/>
          <p:cNvSpPr txBox="1"/>
          <p:nvPr>
            <p:ph type="title"/>
          </p:nvPr>
        </p:nvSpPr>
        <p:spPr>
          <a:xfrm>
            <a:off x="457200" y="57150"/>
            <a:ext cx="8229600" cy="857400"/>
          </a:xfrm>
          <a:prstGeom prst="rect">
            <a:avLst/>
          </a:prstGeom>
          <a:noFill/>
          <a:ln>
            <a:noFill/>
          </a:ln>
        </p:spPr>
        <p:txBody>
          <a:bodyPr anchorCtr="0" anchor="ctr" bIns="45700" lIns="91425" spcFirstLastPara="1" rIns="91425" wrap="square" tIns="45700">
            <a:normAutofit/>
          </a:bodyPr>
          <a:lstStyle>
            <a:lvl1pPr lvl="0" marR="0" algn="l">
              <a:spcBef>
                <a:spcPts val="0"/>
              </a:spcBef>
              <a:spcAft>
                <a:spcPts val="0"/>
              </a:spcAft>
              <a:buClr>
                <a:schemeClr val="accent1"/>
              </a:buClr>
              <a:buSzPts val="3200"/>
              <a:buFont typeface="Carme"/>
              <a:buNone/>
              <a:defRPr b="1" i="0" sz="3200" u="none" cap="none" strike="noStrike">
                <a:solidFill>
                  <a:schemeClr val="accent1"/>
                </a:solidFill>
                <a:latin typeface="Carme"/>
                <a:ea typeface="Carme"/>
                <a:cs typeface="Carme"/>
                <a:sym typeface="Carme"/>
              </a:defRPr>
            </a:lvl1pPr>
            <a:lvl2pPr lvl="1">
              <a:spcBef>
                <a:spcPts val="0"/>
              </a:spcBef>
              <a:spcAft>
                <a:spcPts val="0"/>
              </a:spcAft>
              <a:buSzPts val="2800"/>
              <a:buNone/>
              <a:defRPr sz="1800"/>
            </a:lvl2pPr>
            <a:lvl3pPr lvl="2">
              <a:spcBef>
                <a:spcPts val="0"/>
              </a:spcBef>
              <a:spcAft>
                <a:spcPts val="0"/>
              </a:spcAft>
              <a:buSzPts val="2800"/>
              <a:buNone/>
              <a:defRPr sz="1800"/>
            </a:lvl3pPr>
            <a:lvl4pPr lvl="3">
              <a:spcBef>
                <a:spcPts val="0"/>
              </a:spcBef>
              <a:spcAft>
                <a:spcPts val="0"/>
              </a:spcAft>
              <a:buSzPts val="2800"/>
              <a:buNone/>
              <a:defRPr sz="1800"/>
            </a:lvl4pPr>
            <a:lvl5pPr lvl="4">
              <a:spcBef>
                <a:spcPts val="0"/>
              </a:spcBef>
              <a:spcAft>
                <a:spcPts val="0"/>
              </a:spcAft>
              <a:buSzPts val="2800"/>
              <a:buNone/>
              <a:defRPr sz="1800"/>
            </a:lvl5pPr>
            <a:lvl6pPr lvl="5">
              <a:spcBef>
                <a:spcPts val="0"/>
              </a:spcBef>
              <a:spcAft>
                <a:spcPts val="0"/>
              </a:spcAft>
              <a:buSzPts val="2800"/>
              <a:buNone/>
              <a:defRPr sz="1800"/>
            </a:lvl6pPr>
            <a:lvl7pPr lvl="6">
              <a:spcBef>
                <a:spcPts val="0"/>
              </a:spcBef>
              <a:spcAft>
                <a:spcPts val="0"/>
              </a:spcAft>
              <a:buSzPts val="2800"/>
              <a:buNone/>
              <a:defRPr sz="1800"/>
            </a:lvl7pPr>
            <a:lvl8pPr lvl="7">
              <a:spcBef>
                <a:spcPts val="0"/>
              </a:spcBef>
              <a:spcAft>
                <a:spcPts val="0"/>
              </a:spcAft>
              <a:buSzPts val="2800"/>
              <a:buNone/>
              <a:defRPr sz="1800"/>
            </a:lvl8pPr>
            <a:lvl9pPr lvl="8">
              <a:spcBef>
                <a:spcPts val="0"/>
              </a:spcBef>
              <a:spcAft>
                <a:spcPts val="0"/>
              </a:spcAft>
              <a:buSzPts val="2800"/>
              <a:buNone/>
              <a:defRPr sz="1800"/>
            </a:lvl9pPr>
          </a:lstStyle>
          <a:p/>
        </p:txBody>
      </p:sp>
      <p:sp>
        <p:nvSpPr>
          <p:cNvPr id="117" name="Google Shape;117;p29"/>
          <p:cNvSpPr txBox="1"/>
          <p:nvPr>
            <p:ph idx="1" type="body"/>
          </p:nvPr>
        </p:nvSpPr>
        <p:spPr>
          <a:xfrm>
            <a:off x="457200" y="1085851"/>
            <a:ext cx="8229600" cy="3394500"/>
          </a:xfrm>
          <a:prstGeom prst="rect">
            <a:avLst/>
          </a:prstGeom>
          <a:noFill/>
          <a:ln>
            <a:noFill/>
          </a:ln>
        </p:spPr>
        <p:txBody>
          <a:bodyPr anchorCtr="0" anchor="t" bIns="45700" lIns="91425" spcFirstLastPara="1" rIns="91425" wrap="square" tIns="45700">
            <a:normAutofit/>
          </a:bodyPr>
          <a:lstStyle>
            <a:lvl1pPr indent="-330200" lvl="0" marL="457200" marR="0" algn="l">
              <a:spcBef>
                <a:spcPts val="320"/>
              </a:spcBef>
              <a:spcAft>
                <a:spcPts val="0"/>
              </a:spcAft>
              <a:buClr>
                <a:schemeClr val="accent3"/>
              </a:buClr>
              <a:buSzPts val="1600"/>
              <a:buFont typeface="Noto Sans Symbols"/>
              <a:buChar char="▪"/>
              <a:defRPr b="0" i="0" sz="1600" u="none" cap="none" strike="noStrike">
                <a:solidFill>
                  <a:schemeClr val="dk1"/>
                </a:solidFill>
                <a:latin typeface="Proxima Nova"/>
                <a:ea typeface="Proxima Nova"/>
                <a:cs typeface="Proxima Nova"/>
                <a:sym typeface="Proxima Nova"/>
              </a:defRPr>
            </a:lvl1pPr>
            <a:lvl2pPr indent="-317500" lvl="1" marL="914400" marR="0" algn="l">
              <a:spcBef>
                <a:spcPts val="600"/>
              </a:spcBef>
              <a:spcAft>
                <a:spcPts val="0"/>
              </a:spcAft>
              <a:buClr>
                <a:schemeClr val="accent2"/>
              </a:buClr>
              <a:buSzPts val="1400"/>
              <a:buFont typeface="Arial"/>
              <a:buChar char="•"/>
              <a:defRPr b="0" i="0" sz="1400" u="none" cap="none" strike="noStrike">
                <a:solidFill>
                  <a:schemeClr val="dk1"/>
                </a:solidFill>
                <a:latin typeface="Proxima Nova"/>
                <a:ea typeface="Proxima Nova"/>
                <a:cs typeface="Proxima Nova"/>
                <a:sym typeface="Proxima Nova"/>
              </a:defRPr>
            </a:lvl2pPr>
            <a:lvl3pPr indent="-304800" lvl="2" marL="1371600" marR="0" algn="l">
              <a:spcBef>
                <a:spcPts val="300"/>
              </a:spcBef>
              <a:spcAft>
                <a:spcPts val="0"/>
              </a:spcAft>
              <a:buClr>
                <a:schemeClr val="dk1"/>
              </a:buClr>
              <a:buSzPts val="1200"/>
              <a:buFont typeface="Calibri"/>
              <a:buChar char="–"/>
              <a:defRPr b="0" i="0" sz="1200" u="none" cap="none" strike="noStrike">
                <a:solidFill>
                  <a:schemeClr val="dk1"/>
                </a:solidFill>
                <a:latin typeface="Proxima Nova"/>
                <a:ea typeface="Proxima Nova"/>
                <a:cs typeface="Proxima Nova"/>
                <a:sym typeface="Proxima Nova"/>
              </a:defRPr>
            </a:lvl3pPr>
            <a:lvl4pPr indent="-304800" lvl="3" marL="1828800" marR="0" algn="l">
              <a:spcBef>
                <a:spcPts val="300"/>
              </a:spcBef>
              <a:spcAft>
                <a:spcPts val="0"/>
              </a:spcAft>
              <a:buClr>
                <a:schemeClr val="dk1"/>
              </a:buClr>
              <a:buSzPts val="1200"/>
              <a:buFont typeface="Arial"/>
              <a:buChar char="•"/>
              <a:defRPr b="0" i="0" sz="1200" u="none" cap="none" strike="noStrike">
                <a:solidFill>
                  <a:schemeClr val="dk1"/>
                </a:solidFill>
                <a:latin typeface="Proxima Nova"/>
                <a:ea typeface="Proxima Nova"/>
                <a:cs typeface="Proxima Nova"/>
                <a:sym typeface="Proxima Nova"/>
              </a:defRPr>
            </a:lvl4pPr>
            <a:lvl5pPr indent="-304800" lvl="4" marL="2286000" marR="0" algn="l">
              <a:spcBef>
                <a:spcPts val="300"/>
              </a:spcBef>
              <a:spcAft>
                <a:spcPts val="0"/>
              </a:spcAft>
              <a:buClr>
                <a:schemeClr val="dk1"/>
              </a:buClr>
              <a:buSzPts val="1200"/>
              <a:buFont typeface="Arial"/>
              <a:buChar char="»"/>
              <a:defRPr b="0" i="0" sz="1200" u="none" cap="none" strike="noStrike">
                <a:solidFill>
                  <a:schemeClr val="dk1"/>
                </a:solidFill>
                <a:latin typeface="Proxima Nova"/>
                <a:ea typeface="Proxima Nova"/>
                <a:cs typeface="Proxima Nova"/>
                <a:sym typeface="Proxima Nova"/>
              </a:defRPr>
            </a:lvl5pPr>
            <a:lvl6pPr indent="-355600" lvl="5" marL="2743200" marR="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8" name="Google Shape;118;p29"/>
          <p:cNvSpPr txBox="1"/>
          <p:nvPr>
            <p:ph idx="2" type="body"/>
          </p:nvPr>
        </p:nvSpPr>
        <p:spPr>
          <a:xfrm>
            <a:off x="3429000" y="4705350"/>
            <a:ext cx="5105400" cy="381000"/>
          </a:xfrm>
          <a:prstGeom prst="rect">
            <a:avLst/>
          </a:prstGeom>
          <a:noFill/>
          <a:ln>
            <a:noFill/>
          </a:ln>
        </p:spPr>
        <p:txBody>
          <a:bodyPr anchorCtr="0" anchor="ctr" bIns="45700" lIns="91425" spcFirstLastPara="1" rIns="91425" wrap="square" tIns="45700">
            <a:normAutofit/>
          </a:bodyPr>
          <a:lstStyle>
            <a:lvl1pPr indent="-228600" lvl="0" marL="457200" marR="0" algn="r">
              <a:spcBef>
                <a:spcPts val="220"/>
              </a:spcBef>
              <a:spcAft>
                <a:spcPts val="0"/>
              </a:spcAft>
              <a:buClr>
                <a:schemeClr val="accent1"/>
              </a:buClr>
              <a:buSzPts val="1100"/>
              <a:buFont typeface="Noto Sans Symbols"/>
              <a:buNone/>
              <a:defRPr b="0" i="0" sz="1100" u="none" cap="none" strike="noStrike">
                <a:solidFill>
                  <a:schemeClr val="accent1"/>
                </a:solidFill>
                <a:latin typeface="Carme"/>
                <a:ea typeface="Carme"/>
                <a:cs typeface="Carme"/>
                <a:sym typeface="Carme"/>
              </a:defRPr>
            </a:lvl1pPr>
            <a:lvl2pPr indent="-355600" lvl="1" marL="914400" marR="0" algn="l">
              <a:spcBef>
                <a:spcPts val="1200"/>
              </a:spcBef>
              <a:spcAft>
                <a:spcPts val="0"/>
              </a:spcAft>
              <a:buClr>
                <a:schemeClr val="accent3"/>
              </a:buClr>
              <a:buSzPts val="2000"/>
              <a:buFont typeface="Arial"/>
              <a:buChar char="•"/>
              <a:defRPr b="0" i="0" sz="2000" u="none" cap="none" strike="noStrike">
                <a:solidFill>
                  <a:schemeClr val="lt1"/>
                </a:solidFill>
                <a:latin typeface="Carme"/>
                <a:ea typeface="Carme"/>
                <a:cs typeface="Carme"/>
                <a:sym typeface="Carme"/>
              </a:defRPr>
            </a:lvl2pPr>
            <a:lvl3pPr indent="-355600" lvl="2" marL="1371600" marR="0" algn="l">
              <a:spcBef>
                <a:spcPts val="1200"/>
              </a:spcBef>
              <a:spcAft>
                <a:spcPts val="0"/>
              </a:spcAft>
              <a:buClr>
                <a:schemeClr val="lt1"/>
              </a:buClr>
              <a:buSzPts val="2000"/>
              <a:buFont typeface="Calibri"/>
              <a:buChar char="–"/>
              <a:defRPr b="0" i="0" sz="2000" u="none" cap="none" strike="noStrike">
                <a:solidFill>
                  <a:schemeClr val="lt1"/>
                </a:solidFill>
                <a:latin typeface="Carme"/>
                <a:ea typeface="Carme"/>
                <a:cs typeface="Carme"/>
                <a:sym typeface="Carme"/>
              </a:defRPr>
            </a:lvl3pPr>
            <a:lvl4pPr indent="-355600" lvl="3" marL="1828800" marR="0" algn="l">
              <a:spcBef>
                <a:spcPts val="1200"/>
              </a:spcBef>
              <a:spcAft>
                <a:spcPts val="0"/>
              </a:spcAft>
              <a:buClr>
                <a:schemeClr val="lt1"/>
              </a:buClr>
              <a:buSzPts val="2000"/>
              <a:buFont typeface="Arial"/>
              <a:buChar char="–"/>
              <a:defRPr b="0" i="0" sz="2000" u="none" cap="none" strike="noStrike">
                <a:solidFill>
                  <a:schemeClr val="lt1"/>
                </a:solidFill>
                <a:latin typeface="Carme"/>
                <a:ea typeface="Carme"/>
                <a:cs typeface="Carme"/>
                <a:sym typeface="Carme"/>
              </a:defRPr>
            </a:lvl4pPr>
            <a:lvl5pPr indent="-355600" lvl="4" marL="2286000" marR="0" algn="l">
              <a:spcBef>
                <a:spcPts val="1200"/>
              </a:spcBef>
              <a:spcAft>
                <a:spcPts val="0"/>
              </a:spcAft>
              <a:buClr>
                <a:schemeClr val="lt1"/>
              </a:buClr>
              <a:buSzPts val="2000"/>
              <a:buFont typeface="Arial"/>
              <a:buChar char="»"/>
              <a:defRPr b="0" i="0" sz="2000" u="none" cap="none" strike="noStrike">
                <a:solidFill>
                  <a:schemeClr val="lt1"/>
                </a:solidFill>
                <a:latin typeface="Carme"/>
                <a:ea typeface="Carme"/>
                <a:cs typeface="Carme"/>
                <a:sym typeface="Carme"/>
              </a:defRPr>
            </a:lvl5pPr>
            <a:lvl6pPr indent="-355600" lvl="5" marL="2743200" marR="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0" name="Shape 70"/>
        <p:cNvGrpSpPr/>
        <p:nvPr/>
      </p:nvGrpSpPr>
      <p:grpSpPr>
        <a:xfrm>
          <a:off x="0" y="0"/>
          <a:ext cx="0" cy="0"/>
          <a:chOff x="0" y="0"/>
          <a:chExt cx="0" cy="0"/>
        </a:xfrm>
      </p:grpSpPr>
      <p:sp>
        <p:nvSpPr>
          <p:cNvPr id="71" name="Google Shape;71;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2" name="Google Shape;72;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73" name="Google Shape;73;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hyperlink" Target="http://www.linkedin.com/company/ameriflex/" TargetMode="External"/><Relationship Id="rId5" Type="http://schemas.openxmlformats.org/officeDocument/2006/relationships/hyperlink" Target="http://www.myameriflex.com" TargetMode="External"/><Relationship Id="rId6" Type="http://schemas.openxmlformats.org/officeDocument/2006/relationships/hyperlink" Target="https://myameriflex.com/contact/?seg=employer&amp;form=proposal" TargetMode="External"/><Relationship Id="rId7" Type="http://schemas.openxmlformats.org/officeDocument/2006/relationships/hyperlink" Target="https://myameriflex.com/contact/" TargetMode="External"/><Relationship Id="rId8" Type="http://schemas.openxmlformats.org/officeDocument/2006/relationships/hyperlink" Target="https://www.carecovered.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30"/>
          <p:cNvSpPr txBox="1"/>
          <p:nvPr>
            <p:ph type="ctrTitle"/>
          </p:nvPr>
        </p:nvSpPr>
        <p:spPr>
          <a:xfrm>
            <a:off x="3716350" y="1020628"/>
            <a:ext cx="4280400" cy="119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450">
                <a:solidFill>
                  <a:schemeClr val="lt1"/>
                </a:solidFill>
                <a:latin typeface="DM Serif Text"/>
                <a:ea typeface="DM Serif Text"/>
                <a:cs typeface="DM Serif Text"/>
                <a:sym typeface="DM Serif Text"/>
              </a:rPr>
              <a:t>HSA Changes</a:t>
            </a:r>
            <a:endParaRPr sz="3450">
              <a:solidFill>
                <a:schemeClr val="lt1"/>
              </a:solidFill>
              <a:latin typeface="DM Serif Text"/>
              <a:ea typeface="DM Serif Text"/>
              <a:cs typeface="DM Serif Text"/>
              <a:sym typeface="DM Serif Text"/>
            </a:endParaRPr>
          </a:p>
        </p:txBody>
      </p:sp>
      <p:sp>
        <p:nvSpPr>
          <p:cNvPr id="124" name="Google Shape;124;p30"/>
          <p:cNvSpPr txBox="1"/>
          <p:nvPr>
            <p:ph idx="1" type="subTitle"/>
          </p:nvPr>
        </p:nvSpPr>
        <p:spPr>
          <a:xfrm>
            <a:off x="3684250" y="2139900"/>
            <a:ext cx="3930000" cy="119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i="1" lang="en" sz="2550">
                <a:solidFill>
                  <a:srgbClr val="2EC1F7"/>
                </a:solidFill>
                <a:latin typeface="DM Serif Text"/>
                <a:ea typeface="DM Serif Text"/>
                <a:cs typeface="DM Serif Text"/>
                <a:sym typeface="DM Serif Text"/>
              </a:rPr>
              <a:t>Every Broker and Employer Should Know</a:t>
            </a:r>
            <a:endParaRPr i="1" sz="2550">
              <a:solidFill>
                <a:srgbClr val="2EC1F7"/>
              </a:solidFill>
              <a:latin typeface="DM Serif Text"/>
              <a:ea typeface="DM Serif Text"/>
              <a:cs typeface="DM Serif Text"/>
              <a:sym typeface="DM Serif Text"/>
            </a:endParaRPr>
          </a:p>
          <a:p>
            <a:pPr indent="0" lvl="0" marL="0" rtl="0" algn="ctr">
              <a:spcBef>
                <a:spcPts val="0"/>
              </a:spcBef>
              <a:spcAft>
                <a:spcPts val="0"/>
              </a:spcAft>
              <a:buNone/>
            </a:pPr>
            <a:r>
              <a:t/>
            </a:r>
            <a:endParaRPr sz="2100">
              <a:solidFill>
                <a:srgbClr val="FFFFFF"/>
              </a:solidFill>
              <a:latin typeface="Open Sans Light"/>
              <a:ea typeface="Open Sans Light"/>
              <a:cs typeface="Open Sans Light"/>
              <a:sym typeface="Open Sans Light"/>
            </a:endParaRPr>
          </a:p>
        </p:txBody>
      </p:sp>
      <p:pic>
        <p:nvPicPr>
          <p:cNvPr id="125" name="Google Shape;125;p30"/>
          <p:cNvPicPr preferRelativeResize="0"/>
          <p:nvPr/>
        </p:nvPicPr>
        <p:blipFill rotWithShape="1">
          <a:blip r:embed="rId4">
            <a:alphaModFix/>
          </a:blip>
          <a:srcRect b="0" l="0" r="0" t="0"/>
          <a:stretch/>
        </p:blipFill>
        <p:spPr>
          <a:xfrm>
            <a:off x="1106563" y="2048953"/>
            <a:ext cx="2064225" cy="435550"/>
          </a:xfrm>
          <a:prstGeom prst="rect">
            <a:avLst/>
          </a:prstGeom>
          <a:noFill/>
          <a:ln>
            <a:noFill/>
          </a:ln>
        </p:spPr>
      </p:pic>
      <p:cxnSp>
        <p:nvCxnSpPr>
          <p:cNvPr id="126" name="Google Shape;126;p30"/>
          <p:cNvCxnSpPr/>
          <p:nvPr/>
        </p:nvCxnSpPr>
        <p:spPr>
          <a:xfrm>
            <a:off x="3443575" y="1585528"/>
            <a:ext cx="0" cy="1653900"/>
          </a:xfrm>
          <a:prstGeom prst="straightConnector1">
            <a:avLst/>
          </a:prstGeom>
          <a:noFill/>
          <a:ln cap="flat" cmpd="sng" w="19050">
            <a:solidFill>
              <a:srgbClr val="2EC1F7"/>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39"/>
          <p:cNvSpPr txBox="1"/>
          <p:nvPr>
            <p:ph type="title"/>
          </p:nvPr>
        </p:nvSpPr>
        <p:spPr>
          <a:xfrm>
            <a:off x="1208700" y="399675"/>
            <a:ext cx="6691500" cy="76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49E1DB"/>
                </a:solidFill>
                <a:latin typeface="DM Serif Text"/>
                <a:ea typeface="DM Serif Text"/>
                <a:cs typeface="DM Serif Text"/>
                <a:sym typeface="DM Serif Text"/>
              </a:rPr>
              <a:t>Direct Primary Care No Longer Disqualifies HSA Eligibility </a:t>
            </a:r>
            <a:endParaRPr i="1">
              <a:solidFill>
                <a:srgbClr val="49E1DB"/>
              </a:solidFill>
              <a:latin typeface="DM Serif Text"/>
              <a:ea typeface="DM Serif Text"/>
              <a:cs typeface="DM Serif Text"/>
              <a:sym typeface="DM Serif Text"/>
            </a:endParaRPr>
          </a:p>
          <a:p>
            <a:pPr indent="0" lvl="0" marL="0" rtl="0" algn="l">
              <a:spcBef>
                <a:spcPts val="0"/>
              </a:spcBef>
              <a:spcAft>
                <a:spcPts val="0"/>
              </a:spcAft>
              <a:buNone/>
            </a:pPr>
            <a:r>
              <a:t/>
            </a:r>
            <a:endParaRPr>
              <a:solidFill>
                <a:srgbClr val="2EC1F7"/>
              </a:solidFill>
              <a:latin typeface="DM Serif Text"/>
              <a:ea typeface="DM Serif Text"/>
              <a:cs typeface="DM Serif Text"/>
              <a:sym typeface="DM Serif Text"/>
            </a:endParaRPr>
          </a:p>
        </p:txBody>
      </p:sp>
      <p:sp>
        <p:nvSpPr>
          <p:cNvPr id="183" name="Google Shape;183;p39"/>
          <p:cNvSpPr txBox="1"/>
          <p:nvPr>
            <p:ph idx="1" type="body"/>
          </p:nvPr>
        </p:nvSpPr>
        <p:spPr>
          <a:xfrm>
            <a:off x="1208700" y="1335925"/>
            <a:ext cx="6656400" cy="3100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a:solidFill>
                  <a:schemeClr val="lt1"/>
                </a:solidFill>
                <a:latin typeface="Open Sans"/>
                <a:ea typeface="Open Sans"/>
                <a:cs typeface="Open Sans"/>
                <a:sym typeface="Open Sans"/>
              </a:rPr>
              <a:t>Since January 1, 2026, a qualifying Direct Primary Care Service Arrangement (DPCSA) no longer counts as disqualifying "other coverage." The membership fee itself is now an HSA-reimbursable qualified medical expense. </a:t>
            </a:r>
            <a:endParaRPr>
              <a:solidFill>
                <a:schemeClr val="lt1"/>
              </a:solidFill>
              <a:latin typeface="Open Sans"/>
              <a:ea typeface="Open Sans"/>
              <a:cs typeface="Open Sans"/>
              <a:sym typeface="Open Sans"/>
            </a:endParaRPr>
          </a:p>
          <a:p>
            <a:pPr indent="0" lvl="0" marL="0" rtl="0" algn="l">
              <a:spcBef>
                <a:spcPts val="1200"/>
              </a:spcBef>
              <a:spcAft>
                <a:spcPts val="0"/>
              </a:spcAft>
              <a:buNone/>
            </a:pPr>
            <a:r>
              <a:rPr b="1" lang="en">
                <a:solidFill>
                  <a:srgbClr val="ECB558"/>
                </a:solidFill>
                <a:latin typeface="Open Sans"/>
                <a:ea typeface="Open Sans"/>
                <a:cs typeface="Open Sans"/>
                <a:sym typeface="Open Sans"/>
              </a:rPr>
              <a:t>Fee caps to preserve eligibility:</a:t>
            </a:r>
            <a:endParaRPr b="1">
              <a:solidFill>
                <a:srgbClr val="ECB558"/>
              </a:solidFill>
              <a:latin typeface="Open Sans"/>
              <a:ea typeface="Open Sans"/>
              <a:cs typeface="Open Sans"/>
              <a:sym typeface="Open Sans"/>
            </a:endParaRPr>
          </a:p>
          <a:p>
            <a:pPr indent="-336550" lvl="0" marL="457200" rtl="0" algn="l">
              <a:spcBef>
                <a:spcPts val="120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$150/month individual, $300/month family</a:t>
            </a:r>
            <a:endParaRPr>
              <a:solidFill>
                <a:schemeClr val="lt1"/>
              </a:solidFill>
              <a:latin typeface="Open Sans"/>
              <a:ea typeface="Open Sans"/>
              <a:cs typeface="Open Sans"/>
              <a:sym typeface="Open Sans"/>
            </a:endParaRPr>
          </a:p>
          <a:p>
            <a:pPr indent="-336550" lvl="0" marL="457200" rtl="0" algn="l">
              <a:spcBef>
                <a:spcPts val="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Annualized: $1,800 individual, $3,600 family</a:t>
            </a:r>
            <a:endParaRPr>
              <a:solidFill>
                <a:schemeClr val="lt1"/>
              </a:solidFill>
              <a:latin typeface="Open Sans"/>
              <a:ea typeface="Open Sans"/>
              <a:cs typeface="Open Sans"/>
              <a:sym typeface="Open Sans"/>
            </a:endParaRPr>
          </a:p>
          <a:p>
            <a:pPr indent="-336550" lvl="0" marL="457200" rtl="0" algn="l">
              <a:spcBef>
                <a:spcPts val="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These caps are held flat for 2027</a:t>
            </a:r>
            <a:endParaRPr>
              <a:solidFill>
                <a:schemeClr val="lt1"/>
              </a:solidFill>
              <a:latin typeface="Open Sans"/>
              <a:ea typeface="Open Sans"/>
              <a:cs typeface="Open Sans"/>
              <a:sym typeface="Open Sans"/>
            </a:endParaRPr>
          </a:p>
          <a:p>
            <a:pPr indent="0" lvl="0" marL="457200" rtl="0" algn="l">
              <a:spcBef>
                <a:spcPts val="1200"/>
              </a:spcBef>
              <a:spcAft>
                <a:spcPts val="0"/>
              </a:spcAft>
              <a:buNone/>
            </a:pPr>
            <a:r>
              <a:t/>
            </a:r>
            <a:endParaRPr b="1">
              <a:solidFill>
                <a:srgbClr val="ECB558"/>
              </a:solidFill>
              <a:latin typeface="Open Sans"/>
              <a:ea typeface="Open Sans"/>
              <a:cs typeface="Open Sans"/>
              <a:sym typeface="Open Sans"/>
            </a:endParaRPr>
          </a:p>
          <a:p>
            <a:pPr indent="0" lvl="0" marL="0" rtl="0" algn="l">
              <a:spcBef>
                <a:spcPts val="1200"/>
              </a:spcBef>
              <a:spcAft>
                <a:spcPts val="0"/>
              </a:spcAft>
              <a:buNone/>
            </a:pPr>
            <a:r>
              <a:t/>
            </a:r>
            <a:endParaRPr b="1">
              <a:solidFill>
                <a:srgbClr val="FFFFF9"/>
              </a:solidFill>
              <a:latin typeface="Open Sans"/>
              <a:ea typeface="Open Sans"/>
              <a:cs typeface="Open Sans"/>
              <a:sym typeface="Open Sans"/>
            </a:endParaRPr>
          </a:p>
          <a:p>
            <a:pPr indent="0" lvl="0" marL="457200" rtl="0" algn="l">
              <a:spcBef>
                <a:spcPts val="1200"/>
              </a:spcBef>
              <a:spcAft>
                <a:spcPts val="1200"/>
              </a:spcAft>
              <a:buNone/>
            </a:pPr>
            <a:r>
              <a:t/>
            </a:r>
            <a:endParaRPr b="1" sz="1700">
              <a:solidFill>
                <a:srgbClr val="FFFFF9"/>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40"/>
          <p:cNvSpPr txBox="1"/>
          <p:nvPr>
            <p:ph type="title"/>
          </p:nvPr>
        </p:nvSpPr>
        <p:spPr>
          <a:xfrm>
            <a:off x="1208700" y="399675"/>
            <a:ext cx="6691500" cy="76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49E1DB"/>
                </a:solidFill>
                <a:latin typeface="DM Serif Text"/>
                <a:ea typeface="DM Serif Text"/>
                <a:cs typeface="DM Serif Text"/>
                <a:sym typeface="DM Serif Text"/>
              </a:rPr>
              <a:t>Direct Primary Care: What Qualifies?</a:t>
            </a:r>
            <a:endParaRPr i="1">
              <a:solidFill>
                <a:srgbClr val="49E1DB"/>
              </a:solidFill>
              <a:latin typeface="DM Serif Text"/>
              <a:ea typeface="DM Serif Text"/>
              <a:cs typeface="DM Serif Text"/>
              <a:sym typeface="DM Serif Text"/>
            </a:endParaRPr>
          </a:p>
          <a:p>
            <a:pPr indent="0" lvl="0" marL="0" rtl="0" algn="l">
              <a:spcBef>
                <a:spcPts val="0"/>
              </a:spcBef>
              <a:spcAft>
                <a:spcPts val="0"/>
              </a:spcAft>
              <a:buNone/>
            </a:pPr>
            <a:r>
              <a:t/>
            </a:r>
            <a:endParaRPr>
              <a:solidFill>
                <a:srgbClr val="2EC1F7"/>
              </a:solidFill>
              <a:latin typeface="DM Serif Text"/>
              <a:ea typeface="DM Serif Text"/>
              <a:cs typeface="DM Serif Text"/>
              <a:sym typeface="DM Serif Text"/>
            </a:endParaRPr>
          </a:p>
        </p:txBody>
      </p:sp>
      <p:sp>
        <p:nvSpPr>
          <p:cNvPr id="189" name="Google Shape;189;p40"/>
          <p:cNvSpPr txBox="1"/>
          <p:nvPr>
            <p:ph idx="1" type="body"/>
          </p:nvPr>
        </p:nvSpPr>
        <p:spPr>
          <a:xfrm>
            <a:off x="1208700" y="1335925"/>
            <a:ext cx="6656400" cy="3100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a:solidFill>
                  <a:schemeClr val="lt1"/>
                </a:solidFill>
                <a:latin typeface="Open Sans"/>
                <a:ea typeface="Open Sans"/>
                <a:cs typeface="Open Sans"/>
                <a:sym typeface="Open Sans"/>
              </a:rPr>
              <a:t>A DPCSA must cover primary care services only, compensated solely through a fixed periodic fee. If the provider bills separately for those services through insurance or otherwise, it does not qualify. </a:t>
            </a:r>
            <a:endParaRPr>
              <a:solidFill>
                <a:schemeClr val="lt1"/>
              </a:solidFill>
              <a:latin typeface="Open Sans"/>
              <a:ea typeface="Open Sans"/>
              <a:cs typeface="Open Sans"/>
              <a:sym typeface="Open Sans"/>
            </a:endParaRPr>
          </a:p>
          <a:p>
            <a:pPr indent="0" lvl="0" marL="0" rtl="0" algn="l">
              <a:spcBef>
                <a:spcPts val="1200"/>
              </a:spcBef>
              <a:spcAft>
                <a:spcPts val="0"/>
              </a:spcAft>
              <a:buNone/>
            </a:pPr>
            <a:r>
              <a:rPr b="1" lang="en">
                <a:solidFill>
                  <a:srgbClr val="ECB558"/>
                </a:solidFill>
                <a:latin typeface="Open Sans"/>
                <a:ea typeface="Open Sans"/>
                <a:cs typeface="Open Sans"/>
                <a:sym typeface="Open Sans"/>
              </a:rPr>
              <a:t>Excluded from "primary care services": </a:t>
            </a:r>
            <a:endParaRPr b="1">
              <a:solidFill>
                <a:srgbClr val="ECB558"/>
              </a:solidFill>
              <a:latin typeface="Open Sans"/>
              <a:ea typeface="Open Sans"/>
              <a:cs typeface="Open Sans"/>
              <a:sym typeface="Open Sans"/>
            </a:endParaRPr>
          </a:p>
          <a:p>
            <a:pPr indent="-336550" lvl="0" marL="457200" rtl="0" algn="l">
              <a:spcBef>
                <a:spcPts val="120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General-anesthesia procedures</a:t>
            </a:r>
            <a:endParaRPr>
              <a:solidFill>
                <a:schemeClr val="lt1"/>
              </a:solidFill>
              <a:latin typeface="Open Sans"/>
              <a:ea typeface="Open Sans"/>
              <a:cs typeface="Open Sans"/>
              <a:sym typeface="Open Sans"/>
            </a:endParaRPr>
          </a:p>
          <a:p>
            <a:pPr indent="-336550" lvl="0" marL="457200" rtl="0" algn="l">
              <a:spcBef>
                <a:spcPts val="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Prescription drugs other than vaccines</a:t>
            </a:r>
            <a:endParaRPr>
              <a:solidFill>
                <a:schemeClr val="lt1"/>
              </a:solidFill>
              <a:latin typeface="Open Sans"/>
              <a:ea typeface="Open Sans"/>
              <a:cs typeface="Open Sans"/>
              <a:sym typeface="Open Sans"/>
            </a:endParaRPr>
          </a:p>
          <a:p>
            <a:pPr indent="-336550" lvl="0" marL="457200" rtl="0" algn="l">
              <a:spcBef>
                <a:spcPts val="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Lab services not typically performed in an ambulatory primary-care office</a:t>
            </a:r>
            <a:endParaRPr>
              <a:solidFill>
                <a:schemeClr val="lt1"/>
              </a:solidFill>
              <a:latin typeface="Open Sans"/>
              <a:ea typeface="Open Sans"/>
              <a:cs typeface="Open Sans"/>
              <a:sym typeface="Open Sans"/>
            </a:endParaRPr>
          </a:p>
          <a:p>
            <a:pPr indent="0" lvl="0" marL="0" rtl="0" algn="l">
              <a:spcBef>
                <a:spcPts val="1200"/>
              </a:spcBef>
              <a:spcAft>
                <a:spcPts val="0"/>
              </a:spcAft>
              <a:buNone/>
            </a:pPr>
            <a:r>
              <a:t/>
            </a:r>
            <a:endParaRPr>
              <a:solidFill>
                <a:schemeClr val="lt1"/>
              </a:solidFill>
              <a:latin typeface="Open Sans"/>
              <a:ea typeface="Open Sans"/>
              <a:cs typeface="Open Sans"/>
              <a:sym typeface="Open Sans"/>
            </a:endParaRPr>
          </a:p>
          <a:p>
            <a:pPr indent="0" lvl="0" marL="457200" rtl="0" algn="l">
              <a:spcBef>
                <a:spcPts val="1200"/>
              </a:spcBef>
              <a:spcAft>
                <a:spcPts val="0"/>
              </a:spcAft>
              <a:buNone/>
            </a:pPr>
            <a:r>
              <a:t/>
            </a:r>
            <a:endParaRPr b="1">
              <a:solidFill>
                <a:srgbClr val="ECB558"/>
              </a:solidFill>
              <a:latin typeface="Open Sans"/>
              <a:ea typeface="Open Sans"/>
              <a:cs typeface="Open Sans"/>
              <a:sym typeface="Open Sans"/>
            </a:endParaRPr>
          </a:p>
          <a:p>
            <a:pPr indent="0" lvl="0" marL="0" rtl="0" algn="l">
              <a:spcBef>
                <a:spcPts val="1200"/>
              </a:spcBef>
              <a:spcAft>
                <a:spcPts val="0"/>
              </a:spcAft>
              <a:buNone/>
            </a:pPr>
            <a:r>
              <a:t/>
            </a:r>
            <a:endParaRPr b="1">
              <a:solidFill>
                <a:srgbClr val="FFFFF9"/>
              </a:solidFill>
              <a:latin typeface="Open Sans"/>
              <a:ea typeface="Open Sans"/>
              <a:cs typeface="Open Sans"/>
              <a:sym typeface="Open Sans"/>
            </a:endParaRPr>
          </a:p>
          <a:p>
            <a:pPr indent="0" lvl="0" marL="457200" rtl="0" algn="l">
              <a:spcBef>
                <a:spcPts val="1200"/>
              </a:spcBef>
              <a:spcAft>
                <a:spcPts val="1200"/>
              </a:spcAft>
              <a:buNone/>
            </a:pPr>
            <a:r>
              <a:t/>
            </a:r>
            <a:endParaRPr b="1" sz="1700">
              <a:solidFill>
                <a:srgbClr val="FFFFF9"/>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p41"/>
          <p:cNvSpPr txBox="1"/>
          <p:nvPr>
            <p:ph type="title"/>
          </p:nvPr>
        </p:nvSpPr>
        <p:spPr>
          <a:xfrm>
            <a:off x="1042113" y="358050"/>
            <a:ext cx="6691500" cy="76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49E1DB"/>
                </a:solidFill>
                <a:latin typeface="DM Serif Text"/>
                <a:ea typeface="DM Serif Text"/>
                <a:cs typeface="DM Serif Text"/>
                <a:sym typeface="DM Serif Text"/>
              </a:rPr>
              <a:t>2026 vs. 2027 Limits </a:t>
            </a:r>
            <a:endParaRPr i="1">
              <a:solidFill>
                <a:srgbClr val="49E1DB"/>
              </a:solidFill>
              <a:latin typeface="DM Serif Text"/>
              <a:ea typeface="DM Serif Text"/>
              <a:cs typeface="DM Serif Text"/>
              <a:sym typeface="DM Serif Text"/>
            </a:endParaRPr>
          </a:p>
          <a:p>
            <a:pPr indent="0" lvl="0" marL="0" rtl="0" algn="l">
              <a:spcBef>
                <a:spcPts val="0"/>
              </a:spcBef>
              <a:spcAft>
                <a:spcPts val="0"/>
              </a:spcAft>
              <a:buNone/>
            </a:pPr>
            <a:r>
              <a:t/>
            </a:r>
            <a:endParaRPr>
              <a:solidFill>
                <a:srgbClr val="2EC1F7"/>
              </a:solidFill>
              <a:latin typeface="DM Serif Text"/>
              <a:ea typeface="DM Serif Text"/>
              <a:cs typeface="DM Serif Text"/>
              <a:sym typeface="DM Serif Text"/>
            </a:endParaRPr>
          </a:p>
        </p:txBody>
      </p:sp>
      <p:grpSp>
        <p:nvGrpSpPr>
          <p:cNvPr id="195" name="Google Shape;195;p41"/>
          <p:cNvGrpSpPr/>
          <p:nvPr/>
        </p:nvGrpSpPr>
        <p:grpSpPr>
          <a:xfrm>
            <a:off x="646353" y="992601"/>
            <a:ext cx="7993575" cy="3907014"/>
            <a:chOff x="476022" y="-592912"/>
            <a:chExt cx="3464171" cy="4566936"/>
          </a:xfrm>
        </p:grpSpPr>
        <p:sp>
          <p:nvSpPr>
            <p:cNvPr id="196" name="Google Shape;196;p41"/>
            <p:cNvSpPr/>
            <p:nvPr/>
          </p:nvSpPr>
          <p:spPr>
            <a:xfrm>
              <a:off x="476022" y="-592912"/>
              <a:ext cx="3362100" cy="4391400"/>
            </a:xfrm>
            <a:prstGeom prst="rect">
              <a:avLst/>
            </a:prstGeom>
            <a:solidFill>
              <a:srgbClr val="50C1BD"/>
            </a:solidFill>
            <a:ln>
              <a:noFill/>
            </a:ln>
          </p:spPr>
          <p:txBody>
            <a:bodyPr anchorCtr="0" anchor="ctr" bIns="136525" lIns="136525" spcFirstLastPara="1" rIns="136525" wrap="square" tIns="136525">
              <a:noAutofit/>
            </a:bodyPr>
            <a:lstStyle/>
            <a:p>
              <a:pPr indent="0" lvl="0" marL="819371" marR="0" rtl="0" algn="l">
                <a:spcBef>
                  <a:spcPts val="0"/>
                </a:spcBef>
                <a:spcAft>
                  <a:spcPts val="0"/>
                </a:spcAft>
                <a:buNone/>
              </a:pPr>
              <a:r>
                <a:t/>
              </a:r>
              <a:endParaRPr sz="2091"/>
            </a:p>
          </p:txBody>
        </p:sp>
        <p:sp>
          <p:nvSpPr>
            <p:cNvPr id="197" name="Google Shape;197;p41"/>
            <p:cNvSpPr txBox="1"/>
            <p:nvPr/>
          </p:nvSpPr>
          <p:spPr>
            <a:xfrm>
              <a:off x="584615" y="847424"/>
              <a:ext cx="3272400" cy="3126600"/>
            </a:xfrm>
            <a:prstGeom prst="rect">
              <a:avLst/>
            </a:prstGeom>
            <a:noFill/>
            <a:ln>
              <a:noFill/>
            </a:ln>
          </p:spPr>
          <p:txBody>
            <a:bodyPr anchorCtr="0" anchor="t" bIns="136525" lIns="136525" spcFirstLastPara="1" rIns="136525" wrap="square" tIns="136525">
              <a:noAutofit/>
            </a:bodyPr>
            <a:lstStyle/>
            <a:p>
              <a:pPr indent="0" lvl="0" marL="0" rtl="0" algn="l">
                <a:lnSpc>
                  <a:spcPct val="150000"/>
                </a:lnSpc>
                <a:spcBef>
                  <a:spcPts val="0"/>
                </a:spcBef>
                <a:spcAft>
                  <a:spcPts val="0"/>
                </a:spcAft>
                <a:buNone/>
              </a:pPr>
              <a:r>
                <a:t/>
              </a:r>
              <a:endParaRPr sz="3136">
                <a:solidFill>
                  <a:srgbClr val="FFFFFF"/>
                </a:solidFill>
                <a:latin typeface="Open Sans"/>
                <a:ea typeface="Open Sans"/>
                <a:cs typeface="Open Sans"/>
                <a:sym typeface="Open Sans"/>
              </a:endParaRPr>
            </a:p>
          </p:txBody>
        </p:sp>
        <p:sp>
          <p:nvSpPr>
            <p:cNvPr id="198" name="Google Shape;198;p41"/>
            <p:cNvSpPr txBox="1"/>
            <p:nvPr/>
          </p:nvSpPr>
          <p:spPr>
            <a:xfrm>
              <a:off x="518394" y="-592884"/>
              <a:ext cx="3421800" cy="2256000"/>
            </a:xfrm>
            <a:prstGeom prst="rect">
              <a:avLst/>
            </a:prstGeom>
            <a:noFill/>
            <a:ln>
              <a:noFill/>
            </a:ln>
          </p:spPr>
          <p:txBody>
            <a:bodyPr anchorCtr="0" anchor="t" bIns="136525" lIns="136525" spcFirstLastPara="1" rIns="136525" wrap="square" tIns="136525">
              <a:noAutofit/>
            </a:bodyPr>
            <a:lstStyle/>
            <a:p>
              <a:pPr indent="0" lvl="0" marL="0" rtl="0" algn="l">
                <a:spcBef>
                  <a:spcPts val="0"/>
                </a:spcBef>
                <a:spcAft>
                  <a:spcPts val="0"/>
                </a:spcAft>
                <a:buNone/>
              </a:pPr>
              <a:r>
                <a:t/>
              </a:r>
              <a:endParaRPr sz="2688">
                <a:solidFill>
                  <a:srgbClr val="FFFFFF"/>
                </a:solidFill>
                <a:latin typeface="DM Serif Text"/>
                <a:ea typeface="DM Serif Text"/>
                <a:cs typeface="DM Serif Text"/>
                <a:sym typeface="DM Serif Text"/>
              </a:endParaRPr>
            </a:p>
          </p:txBody>
        </p:sp>
      </p:grpSp>
      <p:graphicFrame>
        <p:nvGraphicFramePr>
          <p:cNvPr id="199" name="Google Shape;199;p41"/>
          <p:cNvGraphicFramePr/>
          <p:nvPr/>
        </p:nvGraphicFramePr>
        <p:xfrm>
          <a:off x="655175" y="963013"/>
          <a:ext cx="3000000" cy="3000000"/>
        </p:xfrm>
        <a:graphic>
          <a:graphicData uri="http://schemas.openxmlformats.org/drawingml/2006/table">
            <a:tbl>
              <a:tblPr>
                <a:noFill/>
                <a:tableStyleId>{354A4E4E-1DCA-49E9-A48B-EFC6239E63E4}</a:tableStyleId>
              </a:tblPr>
              <a:tblGrid>
                <a:gridCol w="2517075"/>
                <a:gridCol w="2517075"/>
                <a:gridCol w="2950600"/>
              </a:tblGrid>
              <a:tr h="403100">
                <a:tc>
                  <a:txBody>
                    <a:bodyPr/>
                    <a:lstStyle/>
                    <a:p>
                      <a:pPr indent="0" lvl="0" marL="0" rtl="0" algn="l">
                        <a:spcBef>
                          <a:spcPts val="0"/>
                        </a:spcBef>
                        <a:spcAft>
                          <a:spcPts val="0"/>
                        </a:spcAft>
                        <a:buNone/>
                      </a:pPr>
                      <a:r>
                        <a:rPr lang="en"/>
                        <a:t>HSA contribution, self only</a:t>
                      </a:r>
                      <a:endParaRPr/>
                    </a:p>
                  </a:txBody>
                  <a:tcPr marT="91425" marB="91425" marR="91425" marL="91425">
                    <a:lnL cap="flat" cmpd="sng" w="9525">
                      <a:solidFill>
                        <a:srgbClr val="ECB558"/>
                      </a:solidFill>
                      <a:prstDash val="solid"/>
                      <a:round/>
                      <a:headEnd len="sm" w="sm" type="none"/>
                      <a:tailEnd len="sm" w="sm" type="none"/>
                    </a:lnL>
                    <a:lnR cap="flat" cmpd="sng" w="9525">
                      <a:solidFill>
                        <a:srgbClr val="ECB558"/>
                      </a:solidFill>
                      <a:prstDash val="solid"/>
                      <a:round/>
                      <a:headEnd len="sm" w="sm" type="none"/>
                      <a:tailEnd len="sm" w="sm" type="none"/>
                    </a:lnR>
                    <a:lnT cap="flat" cmpd="sng" w="9525">
                      <a:solidFill>
                        <a:srgbClr val="ECB558"/>
                      </a:solidFill>
                      <a:prstDash val="solid"/>
                      <a:round/>
                      <a:headEnd len="sm" w="sm" type="none"/>
                      <a:tailEnd len="sm" w="sm" type="none"/>
                    </a:lnT>
                    <a:lnB cap="flat" cmpd="sng" w="9525">
                      <a:solidFill>
                        <a:srgbClr val="ECB55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$4,400 </a:t>
                      </a:r>
                      <a:endParaRPr/>
                    </a:p>
                  </a:txBody>
                  <a:tcPr marT="91425" marB="91425" marR="91425" marL="91425">
                    <a:lnL cap="flat" cmpd="sng" w="9525">
                      <a:solidFill>
                        <a:srgbClr val="ECB558"/>
                      </a:solidFill>
                      <a:prstDash val="solid"/>
                      <a:round/>
                      <a:headEnd len="sm" w="sm" type="none"/>
                      <a:tailEnd len="sm" w="sm" type="none"/>
                    </a:lnL>
                    <a:lnR cap="flat" cmpd="sng" w="9525">
                      <a:solidFill>
                        <a:srgbClr val="ECB558"/>
                      </a:solidFill>
                      <a:prstDash val="solid"/>
                      <a:round/>
                      <a:headEnd len="sm" w="sm" type="none"/>
                      <a:tailEnd len="sm" w="sm" type="none"/>
                    </a:lnR>
                    <a:lnT cap="flat" cmpd="sng" w="9525">
                      <a:solidFill>
                        <a:srgbClr val="ECB558"/>
                      </a:solidFill>
                      <a:prstDash val="solid"/>
                      <a:round/>
                      <a:headEnd len="sm" w="sm" type="none"/>
                      <a:tailEnd len="sm" w="sm" type="none"/>
                    </a:lnT>
                    <a:lnB cap="flat" cmpd="sng" w="9525">
                      <a:solidFill>
                        <a:srgbClr val="ECB55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$4,500 </a:t>
                      </a:r>
                      <a:endParaRPr/>
                    </a:p>
                  </a:txBody>
                  <a:tcPr marT="91425" marB="91425" marR="91425" marL="91425">
                    <a:lnL cap="flat" cmpd="sng" w="9525">
                      <a:solidFill>
                        <a:srgbClr val="ECB558"/>
                      </a:solidFill>
                      <a:prstDash val="solid"/>
                      <a:round/>
                      <a:headEnd len="sm" w="sm" type="none"/>
                      <a:tailEnd len="sm" w="sm" type="none"/>
                    </a:lnL>
                    <a:lnR cap="flat" cmpd="sng" w="9525">
                      <a:solidFill>
                        <a:srgbClr val="ECB558"/>
                      </a:solidFill>
                      <a:prstDash val="solid"/>
                      <a:round/>
                      <a:headEnd len="sm" w="sm" type="none"/>
                      <a:tailEnd len="sm" w="sm" type="none"/>
                    </a:lnR>
                    <a:lnT cap="flat" cmpd="sng" w="9525">
                      <a:solidFill>
                        <a:srgbClr val="ECB558"/>
                      </a:solidFill>
                      <a:prstDash val="solid"/>
                      <a:round/>
                      <a:headEnd len="sm" w="sm" type="none"/>
                      <a:tailEnd len="sm" w="sm" type="none"/>
                    </a:lnT>
                    <a:lnB cap="flat" cmpd="sng" w="9525">
                      <a:solidFill>
                        <a:srgbClr val="ECB558"/>
                      </a:solidFill>
                      <a:prstDash val="solid"/>
                      <a:round/>
                      <a:headEnd len="sm" w="sm" type="none"/>
                      <a:tailEnd len="sm" w="sm" type="none"/>
                    </a:lnB>
                    <a:solidFill>
                      <a:schemeClr val="lt1"/>
                    </a:solidFill>
                  </a:tcPr>
                </a:tc>
              </a:tr>
              <a:tr h="403100">
                <a:tc>
                  <a:txBody>
                    <a:bodyPr/>
                    <a:lstStyle/>
                    <a:p>
                      <a:pPr indent="0" lvl="0" marL="0" rtl="0" algn="l">
                        <a:spcBef>
                          <a:spcPts val="0"/>
                        </a:spcBef>
                        <a:spcAft>
                          <a:spcPts val="0"/>
                        </a:spcAft>
                        <a:buNone/>
                      </a:pPr>
                      <a:r>
                        <a:rPr lang="en"/>
                        <a:t>HSA contribution, family</a:t>
                      </a:r>
                      <a:endParaRPr/>
                    </a:p>
                  </a:txBody>
                  <a:tcPr marT="91425" marB="91425" marR="91425" marL="91425">
                    <a:lnL cap="flat" cmpd="sng" w="9525">
                      <a:solidFill>
                        <a:srgbClr val="ECB558"/>
                      </a:solidFill>
                      <a:prstDash val="solid"/>
                      <a:round/>
                      <a:headEnd len="sm" w="sm" type="none"/>
                      <a:tailEnd len="sm" w="sm" type="none"/>
                    </a:lnL>
                    <a:lnR cap="flat" cmpd="sng" w="9525">
                      <a:solidFill>
                        <a:srgbClr val="ECB558"/>
                      </a:solidFill>
                      <a:prstDash val="solid"/>
                      <a:round/>
                      <a:headEnd len="sm" w="sm" type="none"/>
                      <a:tailEnd len="sm" w="sm" type="none"/>
                    </a:lnR>
                    <a:lnT cap="flat" cmpd="sng" w="9525">
                      <a:solidFill>
                        <a:srgbClr val="ECB558"/>
                      </a:solidFill>
                      <a:prstDash val="solid"/>
                      <a:round/>
                      <a:headEnd len="sm" w="sm" type="none"/>
                      <a:tailEnd len="sm" w="sm" type="none"/>
                    </a:lnT>
                    <a:lnB cap="flat" cmpd="sng" w="9525">
                      <a:solidFill>
                        <a:srgbClr val="ECB55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$8,750 </a:t>
                      </a:r>
                      <a:endParaRPr/>
                    </a:p>
                  </a:txBody>
                  <a:tcPr marT="91425" marB="91425" marR="91425" marL="91425">
                    <a:lnL cap="flat" cmpd="sng" w="9525">
                      <a:solidFill>
                        <a:srgbClr val="ECB558"/>
                      </a:solidFill>
                      <a:prstDash val="solid"/>
                      <a:round/>
                      <a:headEnd len="sm" w="sm" type="none"/>
                      <a:tailEnd len="sm" w="sm" type="none"/>
                    </a:lnL>
                    <a:lnR cap="flat" cmpd="sng" w="9525">
                      <a:solidFill>
                        <a:srgbClr val="ECB558"/>
                      </a:solidFill>
                      <a:prstDash val="solid"/>
                      <a:round/>
                      <a:headEnd len="sm" w="sm" type="none"/>
                      <a:tailEnd len="sm" w="sm" type="none"/>
                    </a:lnR>
                    <a:lnT cap="flat" cmpd="sng" w="9525">
                      <a:solidFill>
                        <a:srgbClr val="ECB558"/>
                      </a:solidFill>
                      <a:prstDash val="solid"/>
                      <a:round/>
                      <a:headEnd len="sm" w="sm" type="none"/>
                      <a:tailEnd len="sm" w="sm" type="none"/>
                    </a:lnT>
                    <a:lnB cap="flat" cmpd="sng" w="9525">
                      <a:solidFill>
                        <a:srgbClr val="ECB55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$9,000 </a:t>
                      </a:r>
                      <a:endParaRPr/>
                    </a:p>
                  </a:txBody>
                  <a:tcPr marT="91425" marB="91425" marR="91425" marL="91425">
                    <a:lnL cap="flat" cmpd="sng" w="9525">
                      <a:solidFill>
                        <a:srgbClr val="ECB558"/>
                      </a:solidFill>
                      <a:prstDash val="solid"/>
                      <a:round/>
                      <a:headEnd len="sm" w="sm" type="none"/>
                      <a:tailEnd len="sm" w="sm" type="none"/>
                    </a:lnL>
                    <a:lnR cap="flat" cmpd="sng" w="9525">
                      <a:solidFill>
                        <a:srgbClr val="ECB558"/>
                      </a:solidFill>
                      <a:prstDash val="solid"/>
                      <a:round/>
                      <a:headEnd len="sm" w="sm" type="none"/>
                      <a:tailEnd len="sm" w="sm" type="none"/>
                    </a:lnR>
                    <a:lnT cap="flat" cmpd="sng" w="9525">
                      <a:solidFill>
                        <a:srgbClr val="ECB558"/>
                      </a:solidFill>
                      <a:prstDash val="solid"/>
                      <a:round/>
                      <a:headEnd len="sm" w="sm" type="none"/>
                      <a:tailEnd len="sm" w="sm" type="none"/>
                    </a:lnT>
                    <a:lnB cap="flat" cmpd="sng" w="9525">
                      <a:solidFill>
                        <a:srgbClr val="ECB558"/>
                      </a:solidFill>
                      <a:prstDash val="solid"/>
                      <a:round/>
                      <a:headEnd len="sm" w="sm" type="none"/>
                      <a:tailEnd len="sm" w="sm" type="none"/>
                    </a:lnB>
                    <a:solidFill>
                      <a:schemeClr val="lt1"/>
                    </a:solidFill>
                  </a:tcPr>
                </a:tc>
              </a:tr>
              <a:tr h="620175">
                <a:tc>
                  <a:txBody>
                    <a:bodyPr/>
                    <a:lstStyle/>
                    <a:p>
                      <a:pPr indent="0" lvl="0" marL="0" rtl="0" algn="l">
                        <a:spcBef>
                          <a:spcPts val="0"/>
                        </a:spcBef>
                        <a:spcAft>
                          <a:spcPts val="0"/>
                        </a:spcAft>
                        <a:buNone/>
                      </a:pPr>
                      <a:r>
                        <a:rPr lang="en"/>
                        <a:t>Catch-up (age 55 +)</a:t>
                      </a:r>
                      <a:endParaRPr/>
                    </a:p>
                  </a:txBody>
                  <a:tcPr marT="91425" marB="91425" marR="91425" marL="91425">
                    <a:lnL cap="flat" cmpd="sng" w="9525">
                      <a:solidFill>
                        <a:srgbClr val="ECB558"/>
                      </a:solidFill>
                      <a:prstDash val="solid"/>
                      <a:round/>
                      <a:headEnd len="sm" w="sm" type="none"/>
                      <a:tailEnd len="sm" w="sm" type="none"/>
                    </a:lnL>
                    <a:lnR cap="flat" cmpd="sng" w="9525">
                      <a:solidFill>
                        <a:srgbClr val="ECB558"/>
                      </a:solidFill>
                      <a:prstDash val="solid"/>
                      <a:round/>
                      <a:headEnd len="sm" w="sm" type="none"/>
                      <a:tailEnd len="sm" w="sm" type="none"/>
                    </a:lnR>
                    <a:lnT cap="flat" cmpd="sng" w="9525">
                      <a:solidFill>
                        <a:srgbClr val="ECB558"/>
                      </a:solidFill>
                      <a:prstDash val="solid"/>
                      <a:round/>
                      <a:headEnd len="sm" w="sm" type="none"/>
                      <a:tailEnd len="sm" w="sm" type="none"/>
                    </a:lnT>
                    <a:lnB cap="flat" cmpd="sng" w="9525">
                      <a:solidFill>
                        <a:srgbClr val="ECB55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$1,000 </a:t>
                      </a:r>
                      <a:endParaRPr/>
                    </a:p>
                  </a:txBody>
                  <a:tcPr marT="91425" marB="91425" marR="91425" marL="91425">
                    <a:lnL cap="flat" cmpd="sng" w="9525">
                      <a:solidFill>
                        <a:srgbClr val="ECB558"/>
                      </a:solidFill>
                      <a:prstDash val="solid"/>
                      <a:round/>
                      <a:headEnd len="sm" w="sm" type="none"/>
                      <a:tailEnd len="sm" w="sm" type="none"/>
                    </a:lnL>
                    <a:lnR cap="flat" cmpd="sng" w="9525">
                      <a:solidFill>
                        <a:srgbClr val="ECB558"/>
                      </a:solidFill>
                      <a:prstDash val="solid"/>
                      <a:round/>
                      <a:headEnd len="sm" w="sm" type="none"/>
                      <a:tailEnd len="sm" w="sm" type="none"/>
                    </a:lnR>
                    <a:lnT cap="flat" cmpd="sng" w="9525">
                      <a:solidFill>
                        <a:srgbClr val="ECB558"/>
                      </a:solidFill>
                      <a:prstDash val="solid"/>
                      <a:round/>
                      <a:headEnd len="sm" w="sm" type="none"/>
                      <a:tailEnd len="sm" w="sm" type="none"/>
                    </a:lnT>
                    <a:lnB cap="flat" cmpd="sng" w="9525">
                      <a:solidFill>
                        <a:srgbClr val="ECB55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$1,000 (statutory, never indexes) </a:t>
                      </a:r>
                      <a:endParaRPr/>
                    </a:p>
                  </a:txBody>
                  <a:tcPr marT="91425" marB="91425" marR="91425" marL="91425">
                    <a:lnL cap="flat" cmpd="sng" w="9525">
                      <a:solidFill>
                        <a:srgbClr val="ECB558"/>
                      </a:solidFill>
                      <a:prstDash val="solid"/>
                      <a:round/>
                      <a:headEnd len="sm" w="sm" type="none"/>
                      <a:tailEnd len="sm" w="sm" type="none"/>
                    </a:lnL>
                    <a:lnR cap="flat" cmpd="sng" w="9525">
                      <a:solidFill>
                        <a:srgbClr val="ECB558"/>
                      </a:solidFill>
                      <a:prstDash val="solid"/>
                      <a:round/>
                      <a:headEnd len="sm" w="sm" type="none"/>
                      <a:tailEnd len="sm" w="sm" type="none"/>
                    </a:lnR>
                    <a:lnT cap="flat" cmpd="sng" w="9525">
                      <a:solidFill>
                        <a:srgbClr val="ECB558"/>
                      </a:solidFill>
                      <a:prstDash val="solid"/>
                      <a:round/>
                      <a:headEnd len="sm" w="sm" type="none"/>
                      <a:tailEnd len="sm" w="sm" type="none"/>
                    </a:lnT>
                    <a:lnB cap="flat" cmpd="sng" w="9525">
                      <a:solidFill>
                        <a:srgbClr val="ECB558"/>
                      </a:solidFill>
                      <a:prstDash val="solid"/>
                      <a:round/>
                      <a:headEnd len="sm" w="sm" type="none"/>
                      <a:tailEnd len="sm" w="sm" type="none"/>
                    </a:lnB>
                    <a:solidFill>
                      <a:schemeClr val="lt1"/>
                    </a:solidFill>
                  </a:tcPr>
                </a:tc>
              </a:tr>
              <a:tr h="620175">
                <a:tc>
                  <a:txBody>
                    <a:bodyPr/>
                    <a:lstStyle/>
                    <a:p>
                      <a:pPr indent="0" lvl="0" marL="0" rtl="0" algn="l">
                        <a:spcBef>
                          <a:spcPts val="0"/>
                        </a:spcBef>
                        <a:spcAft>
                          <a:spcPts val="0"/>
                        </a:spcAft>
                        <a:buNone/>
                      </a:pPr>
                      <a:r>
                        <a:rPr lang="en"/>
                        <a:t>HDHP, min. deductible, self/family </a:t>
                      </a:r>
                      <a:endParaRPr/>
                    </a:p>
                  </a:txBody>
                  <a:tcPr marT="91425" marB="91425" marR="91425" marL="91425">
                    <a:lnL cap="flat" cmpd="sng" w="9525">
                      <a:solidFill>
                        <a:srgbClr val="ECB558"/>
                      </a:solidFill>
                      <a:prstDash val="solid"/>
                      <a:round/>
                      <a:headEnd len="sm" w="sm" type="none"/>
                      <a:tailEnd len="sm" w="sm" type="none"/>
                    </a:lnL>
                    <a:lnR cap="flat" cmpd="sng" w="9525">
                      <a:solidFill>
                        <a:srgbClr val="ECB558"/>
                      </a:solidFill>
                      <a:prstDash val="solid"/>
                      <a:round/>
                      <a:headEnd len="sm" w="sm" type="none"/>
                      <a:tailEnd len="sm" w="sm" type="none"/>
                    </a:lnR>
                    <a:lnT cap="flat" cmpd="sng" w="9525">
                      <a:solidFill>
                        <a:srgbClr val="ECB558"/>
                      </a:solidFill>
                      <a:prstDash val="solid"/>
                      <a:round/>
                      <a:headEnd len="sm" w="sm" type="none"/>
                      <a:tailEnd len="sm" w="sm" type="none"/>
                    </a:lnT>
                    <a:lnB cap="flat" cmpd="sng" w="9525">
                      <a:solidFill>
                        <a:srgbClr val="ECB55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$1,700 / $3,400 </a:t>
                      </a:r>
                      <a:endParaRPr/>
                    </a:p>
                  </a:txBody>
                  <a:tcPr marT="91425" marB="91425" marR="91425" marL="91425">
                    <a:lnL cap="flat" cmpd="sng" w="9525">
                      <a:solidFill>
                        <a:srgbClr val="ECB558"/>
                      </a:solidFill>
                      <a:prstDash val="solid"/>
                      <a:round/>
                      <a:headEnd len="sm" w="sm" type="none"/>
                      <a:tailEnd len="sm" w="sm" type="none"/>
                    </a:lnL>
                    <a:lnR cap="flat" cmpd="sng" w="9525">
                      <a:solidFill>
                        <a:srgbClr val="ECB558"/>
                      </a:solidFill>
                      <a:prstDash val="solid"/>
                      <a:round/>
                      <a:headEnd len="sm" w="sm" type="none"/>
                      <a:tailEnd len="sm" w="sm" type="none"/>
                    </a:lnR>
                    <a:lnT cap="flat" cmpd="sng" w="9525">
                      <a:solidFill>
                        <a:srgbClr val="ECB558"/>
                      </a:solidFill>
                      <a:prstDash val="solid"/>
                      <a:round/>
                      <a:headEnd len="sm" w="sm" type="none"/>
                      <a:tailEnd len="sm" w="sm" type="none"/>
                    </a:lnT>
                    <a:lnB cap="flat" cmpd="sng" w="9525">
                      <a:solidFill>
                        <a:srgbClr val="ECB55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$1,750 / $3,500 </a:t>
                      </a:r>
                      <a:endParaRPr/>
                    </a:p>
                  </a:txBody>
                  <a:tcPr marT="91425" marB="91425" marR="91425" marL="91425">
                    <a:lnL cap="flat" cmpd="sng" w="9525">
                      <a:solidFill>
                        <a:srgbClr val="ECB558"/>
                      </a:solidFill>
                      <a:prstDash val="solid"/>
                      <a:round/>
                      <a:headEnd len="sm" w="sm" type="none"/>
                      <a:tailEnd len="sm" w="sm" type="none"/>
                    </a:lnL>
                    <a:lnR cap="flat" cmpd="sng" w="9525">
                      <a:solidFill>
                        <a:srgbClr val="ECB558"/>
                      </a:solidFill>
                      <a:prstDash val="solid"/>
                      <a:round/>
                      <a:headEnd len="sm" w="sm" type="none"/>
                      <a:tailEnd len="sm" w="sm" type="none"/>
                    </a:lnR>
                    <a:lnT cap="flat" cmpd="sng" w="9525">
                      <a:solidFill>
                        <a:srgbClr val="ECB558"/>
                      </a:solidFill>
                      <a:prstDash val="solid"/>
                      <a:round/>
                      <a:headEnd len="sm" w="sm" type="none"/>
                      <a:tailEnd len="sm" w="sm" type="none"/>
                    </a:lnT>
                    <a:lnB cap="flat" cmpd="sng" w="9525">
                      <a:solidFill>
                        <a:srgbClr val="ECB558"/>
                      </a:solidFill>
                      <a:prstDash val="solid"/>
                      <a:round/>
                      <a:headEnd len="sm" w="sm" type="none"/>
                      <a:tailEnd len="sm" w="sm" type="none"/>
                    </a:lnB>
                    <a:solidFill>
                      <a:schemeClr val="lt1"/>
                    </a:solidFill>
                  </a:tcPr>
                </a:tc>
              </a:tr>
              <a:tr h="620175">
                <a:tc>
                  <a:txBody>
                    <a:bodyPr/>
                    <a:lstStyle/>
                    <a:p>
                      <a:pPr indent="0" lvl="0" marL="0" rtl="0" algn="l">
                        <a:spcBef>
                          <a:spcPts val="0"/>
                        </a:spcBef>
                        <a:spcAft>
                          <a:spcPts val="0"/>
                        </a:spcAft>
                        <a:buNone/>
                      </a:pPr>
                      <a:r>
                        <a:rPr lang="en"/>
                        <a:t>HDHP max out-of-pocket, self/family </a:t>
                      </a:r>
                      <a:endParaRPr/>
                    </a:p>
                  </a:txBody>
                  <a:tcPr marT="91425" marB="91425" marR="91425" marL="91425">
                    <a:lnL cap="flat" cmpd="sng" w="9525">
                      <a:solidFill>
                        <a:srgbClr val="ECB558"/>
                      </a:solidFill>
                      <a:prstDash val="solid"/>
                      <a:round/>
                      <a:headEnd len="sm" w="sm" type="none"/>
                      <a:tailEnd len="sm" w="sm" type="none"/>
                    </a:lnL>
                    <a:lnR cap="flat" cmpd="sng" w="9525">
                      <a:solidFill>
                        <a:srgbClr val="ECB558"/>
                      </a:solidFill>
                      <a:prstDash val="solid"/>
                      <a:round/>
                      <a:headEnd len="sm" w="sm" type="none"/>
                      <a:tailEnd len="sm" w="sm" type="none"/>
                    </a:lnR>
                    <a:lnT cap="flat" cmpd="sng" w="9525">
                      <a:solidFill>
                        <a:srgbClr val="ECB558"/>
                      </a:solidFill>
                      <a:prstDash val="solid"/>
                      <a:round/>
                      <a:headEnd len="sm" w="sm" type="none"/>
                      <a:tailEnd len="sm" w="sm" type="none"/>
                    </a:lnT>
                    <a:lnB cap="flat" cmpd="sng" w="9525">
                      <a:solidFill>
                        <a:srgbClr val="ECB55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$8,500 / $17,000 </a:t>
                      </a:r>
                      <a:endParaRPr/>
                    </a:p>
                  </a:txBody>
                  <a:tcPr marT="91425" marB="91425" marR="91425" marL="91425">
                    <a:lnL cap="flat" cmpd="sng" w="9525">
                      <a:solidFill>
                        <a:srgbClr val="ECB558"/>
                      </a:solidFill>
                      <a:prstDash val="solid"/>
                      <a:round/>
                      <a:headEnd len="sm" w="sm" type="none"/>
                      <a:tailEnd len="sm" w="sm" type="none"/>
                    </a:lnL>
                    <a:lnR cap="flat" cmpd="sng" w="9525">
                      <a:solidFill>
                        <a:srgbClr val="ECB558"/>
                      </a:solidFill>
                      <a:prstDash val="solid"/>
                      <a:round/>
                      <a:headEnd len="sm" w="sm" type="none"/>
                      <a:tailEnd len="sm" w="sm" type="none"/>
                    </a:lnR>
                    <a:lnT cap="flat" cmpd="sng" w="9525">
                      <a:solidFill>
                        <a:srgbClr val="ECB558"/>
                      </a:solidFill>
                      <a:prstDash val="solid"/>
                      <a:round/>
                      <a:headEnd len="sm" w="sm" type="none"/>
                      <a:tailEnd len="sm" w="sm" type="none"/>
                    </a:lnT>
                    <a:lnB cap="flat" cmpd="sng" w="9525">
                      <a:solidFill>
                        <a:srgbClr val="ECB55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$8,700 / $17,400 </a:t>
                      </a:r>
                      <a:endParaRPr/>
                    </a:p>
                  </a:txBody>
                  <a:tcPr marT="91425" marB="91425" marR="91425" marL="91425">
                    <a:lnL cap="flat" cmpd="sng" w="9525">
                      <a:solidFill>
                        <a:srgbClr val="ECB558"/>
                      </a:solidFill>
                      <a:prstDash val="solid"/>
                      <a:round/>
                      <a:headEnd len="sm" w="sm" type="none"/>
                      <a:tailEnd len="sm" w="sm" type="none"/>
                    </a:lnL>
                    <a:lnR cap="flat" cmpd="sng" w="9525">
                      <a:solidFill>
                        <a:srgbClr val="ECB558"/>
                      </a:solidFill>
                      <a:prstDash val="solid"/>
                      <a:round/>
                      <a:headEnd len="sm" w="sm" type="none"/>
                      <a:tailEnd len="sm" w="sm" type="none"/>
                    </a:lnR>
                    <a:lnT cap="flat" cmpd="sng" w="9525">
                      <a:solidFill>
                        <a:srgbClr val="ECB558"/>
                      </a:solidFill>
                      <a:prstDash val="solid"/>
                      <a:round/>
                      <a:headEnd len="sm" w="sm" type="none"/>
                      <a:tailEnd len="sm" w="sm" type="none"/>
                    </a:lnT>
                    <a:lnB cap="flat" cmpd="sng" w="9525">
                      <a:solidFill>
                        <a:srgbClr val="ECB558"/>
                      </a:solidFill>
                      <a:prstDash val="solid"/>
                      <a:round/>
                      <a:headEnd len="sm" w="sm" type="none"/>
                      <a:tailEnd len="sm" w="sm" type="none"/>
                    </a:lnB>
                    <a:solidFill>
                      <a:schemeClr val="lt1"/>
                    </a:solidFill>
                  </a:tcPr>
                </a:tc>
              </a:tr>
              <a:tr h="620175">
                <a:tc>
                  <a:txBody>
                    <a:bodyPr/>
                    <a:lstStyle/>
                    <a:p>
                      <a:pPr indent="0" lvl="0" marL="0" rtl="0" algn="l">
                        <a:spcBef>
                          <a:spcPts val="0"/>
                        </a:spcBef>
                        <a:spcAft>
                          <a:spcPts val="0"/>
                        </a:spcAft>
                        <a:buClr>
                          <a:schemeClr val="dk1"/>
                        </a:buClr>
                        <a:buSzPts val="1100"/>
                        <a:buFont typeface="Arial"/>
                        <a:buNone/>
                      </a:pPr>
                      <a:r>
                        <a:rPr lang="en">
                          <a:solidFill>
                            <a:schemeClr val="dk1"/>
                          </a:solidFill>
                        </a:rPr>
                        <a:t>EBHRA max </a:t>
                      </a:r>
                      <a:endParaRPr>
                        <a:solidFill>
                          <a:schemeClr val="dk1"/>
                        </a:solidFill>
                      </a:endParaRPr>
                    </a:p>
                    <a:p>
                      <a:pPr indent="0" lvl="0" marL="0" rtl="0" algn="l">
                        <a:spcBef>
                          <a:spcPts val="0"/>
                        </a:spcBef>
                        <a:spcAft>
                          <a:spcPts val="0"/>
                        </a:spcAft>
                        <a:buNone/>
                      </a:pPr>
                      <a:r>
                        <a:t/>
                      </a:r>
                      <a:endParaRPr/>
                    </a:p>
                  </a:txBody>
                  <a:tcPr marT="91425" marB="91425" marR="91425" marL="91425">
                    <a:lnL cap="flat" cmpd="sng" w="9525">
                      <a:solidFill>
                        <a:srgbClr val="ECB558"/>
                      </a:solidFill>
                      <a:prstDash val="solid"/>
                      <a:round/>
                      <a:headEnd len="sm" w="sm" type="none"/>
                      <a:tailEnd len="sm" w="sm" type="none"/>
                    </a:lnL>
                    <a:lnR cap="flat" cmpd="sng" w="9525">
                      <a:solidFill>
                        <a:srgbClr val="ECB558"/>
                      </a:solidFill>
                      <a:prstDash val="solid"/>
                      <a:round/>
                      <a:headEnd len="sm" w="sm" type="none"/>
                      <a:tailEnd len="sm" w="sm" type="none"/>
                    </a:lnR>
                    <a:lnT cap="flat" cmpd="sng" w="9525">
                      <a:solidFill>
                        <a:srgbClr val="ECB558"/>
                      </a:solidFill>
                      <a:prstDash val="solid"/>
                      <a:round/>
                      <a:headEnd len="sm" w="sm" type="none"/>
                      <a:tailEnd len="sm" w="sm" type="none"/>
                    </a:lnT>
                    <a:lnB cap="flat" cmpd="sng" w="9525">
                      <a:solidFill>
                        <a:srgbClr val="ECB55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$2,200 </a:t>
                      </a:r>
                      <a:endParaRPr/>
                    </a:p>
                  </a:txBody>
                  <a:tcPr marT="91425" marB="91425" marR="91425" marL="91425">
                    <a:lnL cap="flat" cmpd="sng" w="9525">
                      <a:solidFill>
                        <a:srgbClr val="ECB558"/>
                      </a:solidFill>
                      <a:prstDash val="solid"/>
                      <a:round/>
                      <a:headEnd len="sm" w="sm" type="none"/>
                      <a:tailEnd len="sm" w="sm" type="none"/>
                    </a:lnL>
                    <a:lnR cap="flat" cmpd="sng" w="9525">
                      <a:solidFill>
                        <a:srgbClr val="ECB558"/>
                      </a:solidFill>
                      <a:prstDash val="solid"/>
                      <a:round/>
                      <a:headEnd len="sm" w="sm" type="none"/>
                      <a:tailEnd len="sm" w="sm" type="none"/>
                    </a:lnR>
                    <a:lnT cap="flat" cmpd="sng" w="9525">
                      <a:solidFill>
                        <a:srgbClr val="ECB558"/>
                      </a:solidFill>
                      <a:prstDash val="solid"/>
                      <a:round/>
                      <a:headEnd len="sm" w="sm" type="none"/>
                      <a:tailEnd len="sm" w="sm" type="none"/>
                    </a:lnT>
                    <a:lnB cap="flat" cmpd="sng" w="9525">
                      <a:solidFill>
                        <a:srgbClr val="ECB55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$2,250 </a:t>
                      </a:r>
                      <a:endParaRPr/>
                    </a:p>
                  </a:txBody>
                  <a:tcPr marT="91425" marB="91425" marR="91425" marL="91425">
                    <a:lnL cap="flat" cmpd="sng" w="9525">
                      <a:solidFill>
                        <a:srgbClr val="ECB558"/>
                      </a:solidFill>
                      <a:prstDash val="solid"/>
                      <a:round/>
                      <a:headEnd len="sm" w="sm" type="none"/>
                      <a:tailEnd len="sm" w="sm" type="none"/>
                    </a:lnL>
                    <a:lnR cap="flat" cmpd="sng" w="9525">
                      <a:solidFill>
                        <a:srgbClr val="ECB558"/>
                      </a:solidFill>
                      <a:prstDash val="solid"/>
                      <a:round/>
                      <a:headEnd len="sm" w="sm" type="none"/>
                      <a:tailEnd len="sm" w="sm" type="none"/>
                    </a:lnR>
                    <a:lnT cap="flat" cmpd="sng" w="9525">
                      <a:solidFill>
                        <a:srgbClr val="ECB558"/>
                      </a:solidFill>
                      <a:prstDash val="solid"/>
                      <a:round/>
                      <a:headEnd len="sm" w="sm" type="none"/>
                      <a:tailEnd len="sm" w="sm" type="none"/>
                    </a:lnT>
                    <a:lnB cap="flat" cmpd="sng" w="9525">
                      <a:solidFill>
                        <a:srgbClr val="ECB558"/>
                      </a:solidFill>
                      <a:prstDash val="solid"/>
                      <a:round/>
                      <a:headEnd len="sm" w="sm" type="none"/>
                      <a:tailEnd len="sm" w="sm" type="none"/>
                    </a:lnB>
                    <a:solidFill>
                      <a:schemeClr val="lt1"/>
                    </a:solidFill>
                  </a:tcPr>
                </a:tc>
              </a:tr>
              <a:tr h="620175">
                <a:tc>
                  <a:txBody>
                    <a:bodyPr/>
                    <a:lstStyle/>
                    <a:p>
                      <a:pPr indent="0" lvl="0" marL="0" rtl="0" algn="l">
                        <a:spcBef>
                          <a:spcPts val="0"/>
                        </a:spcBef>
                        <a:spcAft>
                          <a:spcPts val="0"/>
                        </a:spcAft>
                        <a:buNone/>
                      </a:pPr>
                      <a:r>
                        <a:rPr lang="en"/>
                        <a:t>DPCSA monthly fee cap, ind./family </a:t>
                      </a:r>
                      <a:endParaRPr/>
                    </a:p>
                  </a:txBody>
                  <a:tcPr marT="91425" marB="91425" marR="91425" marL="91425">
                    <a:lnL cap="flat" cmpd="sng" w="9525">
                      <a:solidFill>
                        <a:srgbClr val="ECB558"/>
                      </a:solidFill>
                      <a:prstDash val="solid"/>
                      <a:round/>
                      <a:headEnd len="sm" w="sm" type="none"/>
                      <a:tailEnd len="sm" w="sm" type="none"/>
                    </a:lnL>
                    <a:lnR cap="flat" cmpd="sng" w="9525">
                      <a:solidFill>
                        <a:srgbClr val="ECB558"/>
                      </a:solidFill>
                      <a:prstDash val="solid"/>
                      <a:round/>
                      <a:headEnd len="sm" w="sm" type="none"/>
                      <a:tailEnd len="sm" w="sm" type="none"/>
                    </a:lnR>
                    <a:lnT cap="flat" cmpd="sng" w="9525">
                      <a:solidFill>
                        <a:srgbClr val="ECB558"/>
                      </a:solidFill>
                      <a:prstDash val="solid"/>
                      <a:round/>
                      <a:headEnd len="sm" w="sm" type="none"/>
                      <a:tailEnd len="sm" w="sm" type="none"/>
                    </a:lnT>
                    <a:lnB cap="flat" cmpd="sng" w="9525">
                      <a:solidFill>
                        <a:srgbClr val="ECB55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$150 / $300 </a:t>
                      </a:r>
                      <a:endParaRPr/>
                    </a:p>
                  </a:txBody>
                  <a:tcPr marT="91425" marB="91425" marR="91425" marL="91425">
                    <a:lnL cap="flat" cmpd="sng" w="9525">
                      <a:solidFill>
                        <a:srgbClr val="ECB558"/>
                      </a:solidFill>
                      <a:prstDash val="solid"/>
                      <a:round/>
                      <a:headEnd len="sm" w="sm" type="none"/>
                      <a:tailEnd len="sm" w="sm" type="none"/>
                    </a:lnL>
                    <a:lnR cap="flat" cmpd="sng" w="9525">
                      <a:solidFill>
                        <a:srgbClr val="ECB558"/>
                      </a:solidFill>
                      <a:prstDash val="solid"/>
                      <a:round/>
                      <a:headEnd len="sm" w="sm" type="none"/>
                      <a:tailEnd len="sm" w="sm" type="none"/>
                    </a:lnR>
                    <a:lnT cap="flat" cmpd="sng" w="9525">
                      <a:solidFill>
                        <a:srgbClr val="ECB558"/>
                      </a:solidFill>
                      <a:prstDash val="solid"/>
                      <a:round/>
                      <a:headEnd len="sm" w="sm" type="none"/>
                      <a:tailEnd len="sm" w="sm" type="none"/>
                    </a:lnT>
                    <a:lnB cap="flat" cmpd="sng" w="9525">
                      <a:solidFill>
                        <a:srgbClr val="ECB55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$150 / $300 (held flat) </a:t>
                      </a:r>
                      <a:endParaRPr/>
                    </a:p>
                  </a:txBody>
                  <a:tcPr marT="91425" marB="91425" marR="91425" marL="91425">
                    <a:lnL cap="flat" cmpd="sng" w="9525">
                      <a:solidFill>
                        <a:srgbClr val="ECB558"/>
                      </a:solidFill>
                      <a:prstDash val="solid"/>
                      <a:round/>
                      <a:headEnd len="sm" w="sm" type="none"/>
                      <a:tailEnd len="sm" w="sm" type="none"/>
                    </a:lnL>
                    <a:lnR cap="flat" cmpd="sng" w="9525">
                      <a:solidFill>
                        <a:srgbClr val="ECB558"/>
                      </a:solidFill>
                      <a:prstDash val="solid"/>
                      <a:round/>
                      <a:headEnd len="sm" w="sm" type="none"/>
                      <a:tailEnd len="sm" w="sm" type="none"/>
                    </a:lnR>
                    <a:lnT cap="flat" cmpd="sng" w="9525">
                      <a:solidFill>
                        <a:srgbClr val="ECB558"/>
                      </a:solidFill>
                      <a:prstDash val="solid"/>
                      <a:round/>
                      <a:headEnd len="sm" w="sm" type="none"/>
                      <a:tailEnd len="sm" w="sm" type="none"/>
                    </a:lnT>
                    <a:lnB cap="flat" cmpd="sng" w="9525">
                      <a:solidFill>
                        <a:srgbClr val="ECB558"/>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 name="Shape 203"/>
        <p:cNvGrpSpPr/>
        <p:nvPr/>
      </p:nvGrpSpPr>
      <p:grpSpPr>
        <a:xfrm>
          <a:off x="0" y="0"/>
          <a:ext cx="0" cy="0"/>
          <a:chOff x="0" y="0"/>
          <a:chExt cx="0" cy="0"/>
        </a:xfrm>
      </p:grpSpPr>
      <p:sp>
        <p:nvSpPr>
          <p:cNvPr id="204" name="Google Shape;204;p42"/>
          <p:cNvSpPr txBox="1"/>
          <p:nvPr>
            <p:ph type="title"/>
          </p:nvPr>
        </p:nvSpPr>
        <p:spPr>
          <a:xfrm>
            <a:off x="1208700" y="399675"/>
            <a:ext cx="6691500" cy="76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49E1DB"/>
                </a:solidFill>
                <a:latin typeface="DM Serif Text"/>
                <a:ea typeface="DM Serif Text"/>
                <a:cs typeface="DM Serif Text"/>
                <a:sym typeface="DM Serif Text"/>
              </a:rPr>
              <a:t>The Substantiation Problem</a:t>
            </a:r>
            <a:endParaRPr i="1">
              <a:solidFill>
                <a:srgbClr val="49E1DB"/>
              </a:solidFill>
              <a:latin typeface="DM Serif Text"/>
              <a:ea typeface="DM Serif Text"/>
              <a:cs typeface="DM Serif Text"/>
              <a:sym typeface="DM Serif Text"/>
            </a:endParaRPr>
          </a:p>
          <a:p>
            <a:pPr indent="0" lvl="0" marL="0" rtl="0" algn="l">
              <a:spcBef>
                <a:spcPts val="0"/>
              </a:spcBef>
              <a:spcAft>
                <a:spcPts val="0"/>
              </a:spcAft>
              <a:buNone/>
            </a:pPr>
            <a:r>
              <a:t/>
            </a:r>
            <a:endParaRPr>
              <a:solidFill>
                <a:srgbClr val="2EC1F7"/>
              </a:solidFill>
              <a:latin typeface="DM Serif Text"/>
              <a:ea typeface="DM Serif Text"/>
              <a:cs typeface="DM Serif Text"/>
              <a:sym typeface="DM Serif Text"/>
            </a:endParaRPr>
          </a:p>
        </p:txBody>
      </p:sp>
      <p:sp>
        <p:nvSpPr>
          <p:cNvPr id="205" name="Google Shape;205;p42"/>
          <p:cNvSpPr txBox="1"/>
          <p:nvPr>
            <p:ph idx="1" type="body"/>
          </p:nvPr>
        </p:nvSpPr>
        <p:spPr>
          <a:xfrm>
            <a:off x="1208700" y="1029650"/>
            <a:ext cx="6656400" cy="3407100"/>
          </a:xfrm>
          <a:prstGeom prst="rect">
            <a:avLst/>
          </a:prstGeom>
        </p:spPr>
        <p:txBody>
          <a:bodyPr anchorCtr="0" anchor="t" bIns="91425" lIns="91425" spcFirstLastPara="1" rIns="91425" wrap="square" tIns="91425">
            <a:noAutofit/>
          </a:bodyPr>
          <a:lstStyle/>
          <a:p>
            <a:pPr indent="0" lvl="0" marL="457200" rtl="0" algn="l">
              <a:spcBef>
                <a:spcPts val="1200"/>
              </a:spcBef>
              <a:spcAft>
                <a:spcPts val="0"/>
              </a:spcAft>
              <a:buNone/>
            </a:pPr>
            <a:r>
              <a:rPr lang="en">
                <a:solidFill>
                  <a:schemeClr val="lt1"/>
                </a:solidFill>
                <a:latin typeface="Open Sans"/>
                <a:ea typeface="Open Sans"/>
                <a:cs typeface="Open Sans"/>
                <a:sym typeface="Open Sans"/>
              </a:rPr>
              <a:t>Expanded access created a verification challenge. </a:t>
            </a:r>
            <a:endParaRPr>
              <a:solidFill>
                <a:schemeClr val="lt1"/>
              </a:solidFill>
              <a:latin typeface="Open Sans"/>
              <a:ea typeface="Open Sans"/>
              <a:cs typeface="Open Sans"/>
              <a:sym typeface="Open Sans"/>
            </a:endParaRPr>
          </a:p>
          <a:p>
            <a:pPr indent="0" lvl="0" marL="457200" rtl="0" algn="l">
              <a:spcBef>
                <a:spcPts val="1200"/>
              </a:spcBef>
              <a:spcAft>
                <a:spcPts val="0"/>
              </a:spcAft>
              <a:buNone/>
            </a:pPr>
            <a:r>
              <a:rPr b="1" lang="en">
                <a:solidFill>
                  <a:srgbClr val="ECB558"/>
                </a:solidFill>
                <a:latin typeface="Open Sans"/>
                <a:ea typeface="Open Sans"/>
                <a:cs typeface="Open Sans"/>
                <a:sym typeface="Open Sans"/>
              </a:rPr>
              <a:t>"HDHP = these deductible numbers" is no longer a reliable test.</a:t>
            </a:r>
            <a:endParaRPr b="1">
              <a:solidFill>
                <a:srgbClr val="ECB558"/>
              </a:solidFill>
              <a:latin typeface="Open Sans"/>
              <a:ea typeface="Open Sans"/>
              <a:cs typeface="Open Sans"/>
              <a:sym typeface="Open Sans"/>
            </a:endParaRPr>
          </a:p>
          <a:p>
            <a:pPr indent="0" lvl="0" marL="457200" rtl="0" algn="l">
              <a:spcBef>
                <a:spcPts val="1200"/>
              </a:spcBef>
              <a:spcAft>
                <a:spcPts val="0"/>
              </a:spcAft>
              <a:buNone/>
            </a:pPr>
            <a:r>
              <a:rPr lang="en">
                <a:solidFill>
                  <a:schemeClr val="lt1"/>
                </a:solidFill>
                <a:latin typeface="Open Sans"/>
                <a:ea typeface="Open Sans"/>
                <a:cs typeface="Open Sans"/>
                <a:sym typeface="Open Sans"/>
              </a:rPr>
              <a:t>Someone on a Bronze plan now qualifies. Someone in a $325/month DPC arrangement doesn't. From the outside, the two can look identical.</a:t>
            </a:r>
            <a:endParaRPr>
              <a:solidFill>
                <a:schemeClr val="lt1"/>
              </a:solidFill>
              <a:latin typeface="Open Sans"/>
              <a:ea typeface="Open Sans"/>
              <a:cs typeface="Open Sans"/>
              <a:sym typeface="Open Sans"/>
            </a:endParaRPr>
          </a:p>
          <a:p>
            <a:pPr indent="0" lvl="0" marL="457200" rtl="0" algn="l">
              <a:spcBef>
                <a:spcPts val="1200"/>
              </a:spcBef>
              <a:spcAft>
                <a:spcPts val="0"/>
              </a:spcAft>
              <a:buNone/>
            </a:pPr>
            <a:r>
              <a:rPr lang="en">
                <a:solidFill>
                  <a:schemeClr val="lt1"/>
                </a:solidFill>
                <a:latin typeface="Open Sans"/>
                <a:ea typeface="Open Sans"/>
                <a:cs typeface="Open Sans"/>
                <a:sym typeface="Open Sans"/>
              </a:rPr>
              <a:t>Custodians, TPAs, and employers can no longer determine eligibility by looking at a plan's deductible alone. </a:t>
            </a:r>
            <a:endParaRPr>
              <a:solidFill>
                <a:schemeClr val="lt1"/>
              </a:solidFill>
              <a:latin typeface="Open Sans"/>
              <a:ea typeface="Open Sans"/>
              <a:cs typeface="Open Sans"/>
              <a:sym typeface="Open Sans"/>
            </a:endParaRPr>
          </a:p>
          <a:p>
            <a:pPr indent="0" lvl="0" marL="0" rtl="0" algn="l">
              <a:spcBef>
                <a:spcPts val="1200"/>
              </a:spcBef>
              <a:spcAft>
                <a:spcPts val="0"/>
              </a:spcAft>
              <a:buNone/>
            </a:pPr>
            <a:r>
              <a:t/>
            </a:r>
            <a:endParaRPr b="1">
              <a:solidFill>
                <a:srgbClr val="FFFFF9"/>
              </a:solidFill>
              <a:latin typeface="Open Sans"/>
              <a:ea typeface="Open Sans"/>
              <a:cs typeface="Open Sans"/>
              <a:sym typeface="Open Sans"/>
            </a:endParaRPr>
          </a:p>
          <a:p>
            <a:pPr indent="0" lvl="0" marL="457200" rtl="0" algn="l">
              <a:spcBef>
                <a:spcPts val="1200"/>
              </a:spcBef>
              <a:spcAft>
                <a:spcPts val="1200"/>
              </a:spcAft>
              <a:buNone/>
            </a:pPr>
            <a:r>
              <a:t/>
            </a:r>
            <a:endParaRPr b="1" sz="1700">
              <a:solidFill>
                <a:srgbClr val="FFFFF9"/>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Google Shape;210;p43"/>
          <p:cNvSpPr txBox="1"/>
          <p:nvPr>
            <p:ph type="title"/>
          </p:nvPr>
        </p:nvSpPr>
        <p:spPr>
          <a:xfrm>
            <a:off x="1208700" y="399675"/>
            <a:ext cx="6691500" cy="76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49E1DB"/>
                </a:solidFill>
                <a:latin typeface="DM Serif Text"/>
                <a:ea typeface="DM Serif Text"/>
                <a:cs typeface="DM Serif Text"/>
                <a:sym typeface="DM Serif Text"/>
              </a:rPr>
              <a:t>Why </a:t>
            </a:r>
            <a:r>
              <a:rPr i="1" lang="en">
                <a:solidFill>
                  <a:srgbClr val="49E1DB"/>
                </a:solidFill>
                <a:latin typeface="DM Serif Text"/>
                <a:ea typeface="DM Serif Text"/>
                <a:cs typeface="DM Serif Text"/>
                <a:sym typeface="DM Serif Text"/>
              </a:rPr>
              <a:t>Substantiation Matters</a:t>
            </a:r>
            <a:endParaRPr i="1">
              <a:solidFill>
                <a:srgbClr val="49E1DB"/>
              </a:solidFill>
              <a:latin typeface="DM Serif Text"/>
              <a:ea typeface="DM Serif Text"/>
              <a:cs typeface="DM Serif Text"/>
              <a:sym typeface="DM Serif Text"/>
            </a:endParaRPr>
          </a:p>
          <a:p>
            <a:pPr indent="0" lvl="0" marL="0" rtl="0" algn="l">
              <a:spcBef>
                <a:spcPts val="0"/>
              </a:spcBef>
              <a:spcAft>
                <a:spcPts val="0"/>
              </a:spcAft>
              <a:buNone/>
            </a:pPr>
            <a:r>
              <a:t/>
            </a:r>
            <a:endParaRPr>
              <a:solidFill>
                <a:srgbClr val="2EC1F7"/>
              </a:solidFill>
              <a:latin typeface="DM Serif Text"/>
              <a:ea typeface="DM Serif Text"/>
              <a:cs typeface="DM Serif Text"/>
              <a:sym typeface="DM Serif Text"/>
            </a:endParaRPr>
          </a:p>
        </p:txBody>
      </p:sp>
      <p:sp>
        <p:nvSpPr>
          <p:cNvPr id="211" name="Google Shape;211;p43"/>
          <p:cNvSpPr txBox="1"/>
          <p:nvPr>
            <p:ph idx="1" type="body"/>
          </p:nvPr>
        </p:nvSpPr>
        <p:spPr>
          <a:xfrm>
            <a:off x="1208700" y="1029650"/>
            <a:ext cx="6656400" cy="3407100"/>
          </a:xfrm>
          <a:prstGeom prst="rect">
            <a:avLst/>
          </a:prstGeom>
        </p:spPr>
        <p:txBody>
          <a:bodyPr anchorCtr="0" anchor="t" bIns="91425" lIns="91425" spcFirstLastPara="1" rIns="91425" wrap="square" tIns="91425">
            <a:noAutofit/>
          </a:bodyPr>
          <a:lstStyle/>
          <a:p>
            <a:pPr indent="0" lvl="0" marL="457200" rtl="0" algn="l">
              <a:spcBef>
                <a:spcPts val="1200"/>
              </a:spcBef>
              <a:spcAft>
                <a:spcPts val="0"/>
              </a:spcAft>
              <a:buClr>
                <a:schemeClr val="dk1"/>
              </a:buClr>
              <a:buSzPts val="1100"/>
              <a:buFont typeface="Arial"/>
              <a:buNone/>
            </a:pPr>
            <a:r>
              <a:rPr lang="en">
                <a:solidFill>
                  <a:schemeClr val="lt1"/>
                </a:solidFill>
                <a:latin typeface="Open Sans"/>
                <a:ea typeface="Open Sans"/>
                <a:cs typeface="Open Sans"/>
                <a:sym typeface="Open Sans"/>
              </a:rPr>
              <a:t>If a plan reimburses an ineligible expense, or a debit card clears a purchase that isn't a genuine medical expense, the risk isn't a single denied claim.</a:t>
            </a:r>
            <a:endParaRPr>
              <a:solidFill>
                <a:schemeClr val="lt1"/>
              </a:solidFill>
              <a:latin typeface="Open Sans"/>
              <a:ea typeface="Open Sans"/>
              <a:cs typeface="Open Sans"/>
              <a:sym typeface="Open Sans"/>
            </a:endParaRPr>
          </a:p>
          <a:p>
            <a:pPr indent="0" lvl="0" marL="457200" rtl="0" algn="l">
              <a:spcBef>
                <a:spcPts val="1200"/>
              </a:spcBef>
              <a:spcAft>
                <a:spcPts val="0"/>
              </a:spcAft>
              <a:buNone/>
            </a:pPr>
            <a:r>
              <a:rPr b="1" lang="en">
                <a:solidFill>
                  <a:srgbClr val="ECB558"/>
                </a:solidFill>
                <a:latin typeface="Open Sans"/>
                <a:ea typeface="Open Sans"/>
                <a:cs typeface="Open Sans"/>
                <a:sym typeface="Open Sans"/>
              </a:rPr>
              <a:t>Failed substantiation can jeopardize the tax-favored status of the entire plan. </a:t>
            </a:r>
            <a:r>
              <a:rPr lang="en">
                <a:solidFill>
                  <a:schemeClr val="lt1"/>
                </a:solidFill>
                <a:latin typeface="Open Sans"/>
                <a:ea typeface="Open Sans"/>
                <a:cs typeface="Open Sans"/>
                <a:sym typeface="Open Sans"/>
              </a:rPr>
              <a:t>That's exposure at the employer and TPA level, not just the individual level. </a:t>
            </a:r>
            <a:endParaRPr>
              <a:solidFill>
                <a:schemeClr val="lt1"/>
              </a:solidFill>
              <a:latin typeface="Open Sans"/>
              <a:ea typeface="Open Sans"/>
              <a:cs typeface="Open Sans"/>
              <a:sym typeface="Open Sans"/>
            </a:endParaRPr>
          </a:p>
          <a:p>
            <a:pPr indent="0" lvl="0" marL="0" rtl="0" algn="l">
              <a:spcBef>
                <a:spcPts val="1200"/>
              </a:spcBef>
              <a:spcAft>
                <a:spcPts val="0"/>
              </a:spcAft>
              <a:buNone/>
            </a:pPr>
            <a:r>
              <a:t/>
            </a:r>
            <a:endParaRPr b="1">
              <a:solidFill>
                <a:srgbClr val="FFFFF9"/>
              </a:solidFill>
              <a:latin typeface="Open Sans"/>
              <a:ea typeface="Open Sans"/>
              <a:cs typeface="Open Sans"/>
              <a:sym typeface="Open Sans"/>
            </a:endParaRPr>
          </a:p>
          <a:p>
            <a:pPr indent="0" lvl="0" marL="457200" rtl="0" algn="l">
              <a:spcBef>
                <a:spcPts val="1200"/>
              </a:spcBef>
              <a:spcAft>
                <a:spcPts val="1200"/>
              </a:spcAft>
              <a:buNone/>
            </a:pPr>
            <a:r>
              <a:t/>
            </a:r>
            <a:endParaRPr b="1" sz="1700">
              <a:solidFill>
                <a:srgbClr val="FFFFF9"/>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5" name="Shape 215"/>
        <p:cNvGrpSpPr/>
        <p:nvPr/>
      </p:nvGrpSpPr>
      <p:grpSpPr>
        <a:xfrm>
          <a:off x="0" y="0"/>
          <a:ext cx="0" cy="0"/>
          <a:chOff x="0" y="0"/>
          <a:chExt cx="0" cy="0"/>
        </a:xfrm>
      </p:grpSpPr>
      <p:sp>
        <p:nvSpPr>
          <p:cNvPr id="216" name="Google Shape;216;p44"/>
          <p:cNvSpPr txBox="1"/>
          <p:nvPr>
            <p:ph type="title"/>
          </p:nvPr>
        </p:nvSpPr>
        <p:spPr>
          <a:xfrm>
            <a:off x="1208700" y="399675"/>
            <a:ext cx="6691500" cy="76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49E1DB"/>
                </a:solidFill>
                <a:latin typeface="DM Serif Text"/>
                <a:ea typeface="DM Serif Text"/>
                <a:cs typeface="DM Serif Text"/>
                <a:sym typeface="DM Serif Text"/>
              </a:rPr>
              <a:t>Wellness Expense Enforcement </a:t>
            </a:r>
            <a:endParaRPr i="1">
              <a:solidFill>
                <a:srgbClr val="49E1DB"/>
              </a:solidFill>
              <a:latin typeface="DM Serif Text"/>
              <a:ea typeface="DM Serif Text"/>
              <a:cs typeface="DM Serif Text"/>
              <a:sym typeface="DM Serif Text"/>
            </a:endParaRPr>
          </a:p>
          <a:p>
            <a:pPr indent="0" lvl="0" marL="0" rtl="0" algn="l">
              <a:spcBef>
                <a:spcPts val="0"/>
              </a:spcBef>
              <a:spcAft>
                <a:spcPts val="0"/>
              </a:spcAft>
              <a:buNone/>
            </a:pPr>
            <a:r>
              <a:t/>
            </a:r>
            <a:endParaRPr>
              <a:solidFill>
                <a:srgbClr val="2EC1F7"/>
              </a:solidFill>
              <a:latin typeface="DM Serif Text"/>
              <a:ea typeface="DM Serif Text"/>
              <a:cs typeface="DM Serif Text"/>
              <a:sym typeface="DM Serif Text"/>
            </a:endParaRPr>
          </a:p>
        </p:txBody>
      </p:sp>
      <p:sp>
        <p:nvSpPr>
          <p:cNvPr id="217" name="Google Shape;217;p44"/>
          <p:cNvSpPr txBox="1"/>
          <p:nvPr>
            <p:ph idx="1" type="body"/>
          </p:nvPr>
        </p:nvSpPr>
        <p:spPr>
          <a:xfrm>
            <a:off x="1208700" y="1029650"/>
            <a:ext cx="6656400" cy="3407100"/>
          </a:xfrm>
          <a:prstGeom prst="rect">
            <a:avLst/>
          </a:prstGeom>
        </p:spPr>
        <p:txBody>
          <a:bodyPr anchorCtr="0" anchor="t" bIns="91425" lIns="91425" spcFirstLastPara="1" rIns="91425" wrap="square" tIns="91425">
            <a:noAutofit/>
          </a:bodyPr>
          <a:lstStyle/>
          <a:p>
            <a:pPr indent="0" lvl="0" marL="457200" rtl="0" algn="l">
              <a:spcBef>
                <a:spcPts val="1200"/>
              </a:spcBef>
              <a:spcAft>
                <a:spcPts val="0"/>
              </a:spcAft>
              <a:buClr>
                <a:schemeClr val="dk1"/>
              </a:buClr>
              <a:buSzPts val="1100"/>
              <a:buFont typeface="Arial"/>
              <a:buNone/>
            </a:pPr>
            <a:r>
              <a:rPr lang="en">
                <a:solidFill>
                  <a:schemeClr val="lt1"/>
                </a:solidFill>
                <a:latin typeface="Open Sans"/>
                <a:ea typeface="Open Sans"/>
                <a:cs typeface="Open Sans"/>
                <a:sym typeface="Open Sans"/>
              </a:rPr>
              <a:t>The IRS has repeatedly warned (IR-2024-65, reinforced through 2025-2026) about vendors marketing schemes that reclassify general-health, food, and supplement purchases as medical expenses, including "doctor's note for a fee" services.</a:t>
            </a:r>
            <a:endParaRPr>
              <a:solidFill>
                <a:schemeClr val="lt1"/>
              </a:solidFill>
              <a:latin typeface="Open Sans"/>
              <a:ea typeface="Open Sans"/>
              <a:cs typeface="Open Sans"/>
              <a:sym typeface="Open Sans"/>
            </a:endParaRPr>
          </a:p>
          <a:p>
            <a:pPr indent="0" lvl="0" marL="457200" rtl="0" algn="l">
              <a:spcBef>
                <a:spcPts val="1200"/>
              </a:spcBef>
              <a:spcAft>
                <a:spcPts val="0"/>
              </a:spcAft>
              <a:buNone/>
            </a:pPr>
            <a:r>
              <a:rPr b="1" lang="en">
                <a:solidFill>
                  <a:srgbClr val="ECB558"/>
                </a:solidFill>
                <a:latin typeface="Open Sans"/>
                <a:ea typeface="Open Sans"/>
                <a:cs typeface="Open Sans"/>
                <a:sym typeface="Open Sans"/>
              </a:rPr>
              <a:t>The rule hasn't changed: </a:t>
            </a:r>
            <a:r>
              <a:rPr lang="en">
                <a:solidFill>
                  <a:schemeClr val="lt1"/>
                </a:solidFill>
                <a:latin typeface="Open Sans"/>
                <a:ea typeface="Open Sans"/>
                <a:cs typeface="Open Sans"/>
                <a:sym typeface="Open Sans"/>
              </a:rPr>
              <a:t>an expense must treat, diagnose, cure, mitigate, or prevent disease. "Good for your general health" doesn't qualify. </a:t>
            </a:r>
            <a:endParaRPr>
              <a:solidFill>
                <a:schemeClr val="lt1"/>
              </a:solidFill>
              <a:latin typeface="Open Sans"/>
              <a:ea typeface="Open Sans"/>
              <a:cs typeface="Open Sans"/>
              <a:sym typeface="Open Sans"/>
            </a:endParaRPr>
          </a:p>
          <a:p>
            <a:pPr indent="0" lvl="0" marL="0" rtl="0" algn="l">
              <a:spcBef>
                <a:spcPts val="1200"/>
              </a:spcBef>
              <a:spcAft>
                <a:spcPts val="0"/>
              </a:spcAft>
              <a:buNone/>
            </a:pPr>
            <a:r>
              <a:t/>
            </a:r>
            <a:endParaRPr b="1">
              <a:solidFill>
                <a:srgbClr val="FFFFF9"/>
              </a:solidFill>
              <a:latin typeface="Open Sans"/>
              <a:ea typeface="Open Sans"/>
              <a:cs typeface="Open Sans"/>
              <a:sym typeface="Open Sans"/>
            </a:endParaRPr>
          </a:p>
          <a:p>
            <a:pPr indent="0" lvl="0" marL="457200" rtl="0" algn="l">
              <a:spcBef>
                <a:spcPts val="1200"/>
              </a:spcBef>
              <a:spcAft>
                <a:spcPts val="1200"/>
              </a:spcAft>
              <a:buNone/>
            </a:pPr>
            <a:r>
              <a:t/>
            </a:r>
            <a:endParaRPr b="1" sz="1700">
              <a:solidFill>
                <a:srgbClr val="FFFFF9"/>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1" name="Shape 221"/>
        <p:cNvGrpSpPr/>
        <p:nvPr/>
      </p:nvGrpSpPr>
      <p:grpSpPr>
        <a:xfrm>
          <a:off x="0" y="0"/>
          <a:ext cx="0" cy="0"/>
          <a:chOff x="0" y="0"/>
          <a:chExt cx="0" cy="0"/>
        </a:xfrm>
      </p:grpSpPr>
      <p:sp>
        <p:nvSpPr>
          <p:cNvPr id="222" name="Google Shape;222;p45"/>
          <p:cNvSpPr txBox="1"/>
          <p:nvPr>
            <p:ph type="title"/>
          </p:nvPr>
        </p:nvSpPr>
        <p:spPr>
          <a:xfrm>
            <a:off x="1208700" y="399675"/>
            <a:ext cx="6691500" cy="76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49E1DB"/>
                </a:solidFill>
                <a:latin typeface="DM Serif Text"/>
                <a:ea typeface="DM Serif Text"/>
                <a:cs typeface="DM Serif Text"/>
                <a:sym typeface="DM Serif Text"/>
              </a:rPr>
              <a:t>Wellness Expenses: The Compliant Path </a:t>
            </a:r>
            <a:endParaRPr i="1">
              <a:solidFill>
                <a:srgbClr val="49E1DB"/>
              </a:solidFill>
              <a:latin typeface="DM Serif Text"/>
              <a:ea typeface="DM Serif Text"/>
              <a:cs typeface="DM Serif Text"/>
              <a:sym typeface="DM Serif Text"/>
            </a:endParaRPr>
          </a:p>
          <a:p>
            <a:pPr indent="0" lvl="0" marL="0" rtl="0" algn="l">
              <a:spcBef>
                <a:spcPts val="0"/>
              </a:spcBef>
              <a:spcAft>
                <a:spcPts val="0"/>
              </a:spcAft>
              <a:buNone/>
            </a:pPr>
            <a:r>
              <a:t/>
            </a:r>
            <a:endParaRPr>
              <a:solidFill>
                <a:srgbClr val="2EC1F7"/>
              </a:solidFill>
              <a:latin typeface="DM Serif Text"/>
              <a:ea typeface="DM Serif Text"/>
              <a:cs typeface="DM Serif Text"/>
              <a:sym typeface="DM Serif Text"/>
            </a:endParaRPr>
          </a:p>
        </p:txBody>
      </p:sp>
      <p:sp>
        <p:nvSpPr>
          <p:cNvPr id="223" name="Google Shape;223;p45"/>
          <p:cNvSpPr txBox="1"/>
          <p:nvPr>
            <p:ph idx="1" type="body"/>
          </p:nvPr>
        </p:nvSpPr>
        <p:spPr>
          <a:xfrm>
            <a:off x="1208700" y="1029650"/>
            <a:ext cx="6656400" cy="3407100"/>
          </a:xfrm>
          <a:prstGeom prst="rect">
            <a:avLst/>
          </a:prstGeom>
        </p:spPr>
        <p:txBody>
          <a:bodyPr anchorCtr="0" anchor="t" bIns="91425" lIns="91425" spcFirstLastPara="1" rIns="91425" wrap="square" tIns="91425">
            <a:noAutofit/>
          </a:bodyPr>
          <a:lstStyle/>
          <a:p>
            <a:pPr indent="0" lvl="0" marL="457200" rtl="0" algn="l">
              <a:spcBef>
                <a:spcPts val="1200"/>
              </a:spcBef>
              <a:spcAft>
                <a:spcPts val="0"/>
              </a:spcAft>
              <a:buClr>
                <a:schemeClr val="dk1"/>
              </a:buClr>
              <a:buSzPts val="1100"/>
              <a:buFont typeface="Arial"/>
              <a:buNone/>
            </a:pPr>
            <a:r>
              <a:rPr lang="en">
                <a:solidFill>
                  <a:schemeClr val="lt1"/>
                </a:solidFill>
                <a:latin typeface="Open Sans"/>
                <a:ea typeface="Open Sans"/>
                <a:cs typeface="Open Sans"/>
                <a:sym typeface="Open Sans"/>
              </a:rPr>
              <a:t>Food, supplements, and wellness products generally don't qualify as HSA expenses unless there's a documented medical condition and medical-necessity substantiation, and even then, only the cost above a normal product counts.</a:t>
            </a:r>
            <a:endParaRPr>
              <a:solidFill>
                <a:schemeClr val="lt1"/>
              </a:solidFill>
              <a:latin typeface="Open Sans"/>
              <a:ea typeface="Open Sans"/>
              <a:cs typeface="Open Sans"/>
              <a:sym typeface="Open Sans"/>
            </a:endParaRPr>
          </a:p>
          <a:p>
            <a:pPr indent="0" lvl="0" marL="457200" rtl="0" algn="l">
              <a:spcBef>
                <a:spcPts val="1200"/>
              </a:spcBef>
              <a:spcAft>
                <a:spcPts val="0"/>
              </a:spcAft>
              <a:buClr>
                <a:schemeClr val="dk1"/>
              </a:buClr>
              <a:buSzPts val="1100"/>
              <a:buFont typeface="Arial"/>
              <a:buNone/>
            </a:pPr>
            <a:r>
              <a:rPr lang="en">
                <a:solidFill>
                  <a:schemeClr val="lt1"/>
                </a:solidFill>
                <a:latin typeface="Open Sans"/>
                <a:ea typeface="Open Sans"/>
                <a:cs typeface="Open Sans"/>
                <a:sym typeface="Open Sans"/>
              </a:rPr>
              <a:t>A note-mill Letter of Medical Necessity can expose an employer's plan to a substantiation failure.</a:t>
            </a:r>
            <a:endParaRPr>
              <a:solidFill>
                <a:schemeClr val="lt1"/>
              </a:solidFill>
              <a:latin typeface="Open Sans"/>
              <a:ea typeface="Open Sans"/>
              <a:cs typeface="Open Sans"/>
              <a:sym typeface="Open Sans"/>
            </a:endParaRPr>
          </a:p>
          <a:p>
            <a:pPr indent="0" lvl="0" marL="457200" rtl="0" algn="l">
              <a:spcBef>
                <a:spcPts val="1200"/>
              </a:spcBef>
              <a:spcAft>
                <a:spcPts val="0"/>
              </a:spcAft>
              <a:buNone/>
            </a:pPr>
            <a:r>
              <a:rPr b="1" lang="en">
                <a:solidFill>
                  <a:srgbClr val="ECB558"/>
                </a:solidFill>
                <a:latin typeface="Open Sans"/>
                <a:ea typeface="Open Sans"/>
                <a:cs typeface="Open Sans"/>
                <a:sym typeface="Open Sans"/>
              </a:rPr>
              <a:t>The compliant alternative: </a:t>
            </a:r>
            <a:r>
              <a:rPr lang="en">
                <a:solidFill>
                  <a:schemeClr val="lt1"/>
                </a:solidFill>
                <a:latin typeface="Open Sans"/>
                <a:ea typeface="Open Sans"/>
                <a:cs typeface="Open Sans"/>
                <a:sym typeface="Open Sans"/>
              </a:rPr>
              <a:t>route true wellness and lifestyle spending to a Lifestyle Spending Account (LSA). It's taxable, but carries far fewer compliance risks and doesn't threaten the FSA/HSA's tax status. </a:t>
            </a:r>
            <a:endParaRPr>
              <a:solidFill>
                <a:schemeClr val="lt1"/>
              </a:solidFill>
              <a:latin typeface="Open Sans"/>
              <a:ea typeface="Open Sans"/>
              <a:cs typeface="Open Sans"/>
              <a:sym typeface="Open Sans"/>
            </a:endParaRPr>
          </a:p>
          <a:p>
            <a:pPr indent="0" lvl="0" marL="0" rtl="0" algn="l">
              <a:spcBef>
                <a:spcPts val="1200"/>
              </a:spcBef>
              <a:spcAft>
                <a:spcPts val="0"/>
              </a:spcAft>
              <a:buNone/>
            </a:pPr>
            <a:r>
              <a:t/>
            </a:r>
            <a:endParaRPr b="1">
              <a:solidFill>
                <a:srgbClr val="FFFFF9"/>
              </a:solidFill>
              <a:latin typeface="Open Sans"/>
              <a:ea typeface="Open Sans"/>
              <a:cs typeface="Open Sans"/>
              <a:sym typeface="Open Sans"/>
            </a:endParaRPr>
          </a:p>
          <a:p>
            <a:pPr indent="0" lvl="0" marL="457200" rtl="0" algn="l">
              <a:spcBef>
                <a:spcPts val="1200"/>
              </a:spcBef>
              <a:spcAft>
                <a:spcPts val="1200"/>
              </a:spcAft>
              <a:buNone/>
            </a:pPr>
            <a:r>
              <a:t/>
            </a:r>
            <a:endParaRPr b="1" sz="1700">
              <a:solidFill>
                <a:srgbClr val="FFFFF9"/>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7" name="Shape 227"/>
        <p:cNvGrpSpPr/>
        <p:nvPr/>
      </p:nvGrpSpPr>
      <p:grpSpPr>
        <a:xfrm>
          <a:off x="0" y="0"/>
          <a:ext cx="0" cy="0"/>
          <a:chOff x="0" y="0"/>
          <a:chExt cx="0" cy="0"/>
        </a:xfrm>
      </p:grpSpPr>
      <p:sp>
        <p:nvSpPr>
          <p:cNvPr id="228" name="Google Shape;228;p46"/>
          <p:cNvSpPr txBox="1"/>
          <p:nvPr>
            <p:ph type="title"/>
          </p:nvPr>
        </p:nvSpPr>
        <p:spPr>
          <a:xfrm>
            <a:off x="1208700" y="399675"/>
            <a:ext cx="6691500" cy="76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49E1DB"/>
                </a:solidFill>
                <a:latin typeface="DM Serif Text"/>
                <a:ea typeface="DM Serif Text"/>
                <a:cs typeface="DM Serif Text"/>
                <a:sym typeface="DM Serif Text"/>
              </a:rPr>
              <a:t>The GLP-1 Question </a:t>
            </a:r>
            <a:endParaRPr i="1">
              <a:solidFill>
                <a:srgbClr val="49E1DB"/>
              </a:solidFill>
              <a:latin typeface="DM Serif Text"/>
              <a:ea typeface="DM Serif Text"/>
              <a:cs typeface="DM Serif Text"/>
              <a:sym typeface="DM Serif Text"/>
            </a:endParaRPr>
          </a:p>
          <a:p>
            <a:pPr indent="0" lvl="0" marL="0" rtl="0" algn="l">
              <a:spcBef>
                <a:spcPts val="0"/>
              </a:spcBef>
              <a:spcAft>
                <a:spcPts val="0"/>
              </a:spcAft>
              <a:buNone/>
            </a:pPr>
            <a:r>
              <a:t/>
            </a:r>
            <a:endParaRPr>
              <a:solidFill>
                <a:srgbClr val="2EC1F7"/>
              </a:solidFill>
              <a:latin typeface="DM Serif Text"/>
              <a:ea typeface="DM Serif Text"/>
              <a:cs typeface="DM Serif Text"/>
              <a:sym typeface="DM Serif Text"/>
            </a:endParaRPr>
          </a:p>
        </p:txBody>
      </p:sp>
      <p:sp>
        <p:nvSpPr>
          <p:cNvPr id="229" name="Google Shape;229;p46"/>
          <p:cNvSpPr txBox="1"/>
          <p:nvPr>
            <p:ph idx="1" type="body"/>
          </p:nvPr>
        </p:nvSpPr>
        <p:spPr>
          <a:xfrm>
            <a:off x="1208700" y="1029650"/>
            <a:ext cx="6656400" cy="3407100"/>
          </a:xfrm>
          <a:prstGeom prst="rect">
            <a:avLst/>
          </a:prstGeom>
        </p:spPr>
        <p:txBody>
          <a:bodyPr anchorCtr="0" anchor="t" bIns="91425" lIns="91425" spcFirstLastPara="1" rIns="91425" wrap="square" tIns="91425">
            <a:noAutofit/>
          </a:bodyPr>
          <a:lstStyle/>
          <a:p>
            <a:pPr indent="0" lvl="0" marL="457200" rtl="0" algn="l">
              <a:spcBef>
                <a:spcPts val="1200"/>
              </a:spcBef>
              <a:spcAft>
                <a:spcPts val="0"/>
              </a:spcAft>
              <a:buClr>
                <a:schemeClr val="dk1"/>
              </a:buClr>
              <a:buSzPts val="1100"/>
              <a:buFont typeface="Arial"/>
              <a:buNone/>
            </a:pPr>
            <a:r>
              <a:rPr lang="en">
                <a:solidFill>
                  <a:schemeClr val="lt1"/>
                </a:solidFill>
                <a:latin typeface="Open Sans"/>
                <a:ea typeface="Open Sans"/>
                <a:cs typeface="Open Sans"/>
                <a:sym typeface="Open Sans"/>
              </a:rPr>
              <a:t>Whether GLP-1 drugs (Ozempic, Wegovy, Zepbound, Mounjaro) can be covered pre-deductible on an HDHP without breaking HSA eligibility is still unsettled.</a:t>
            </a:r>
            <a:endParaRPr>
              <a:solidFill>
                <a:schemeClr val="lt1"/>
              </a:solidFill>
              <a:latin typeface="Open Sans"/>
              <a:ea typeface="Open Sans"/>
              <a:cs typeface="Open Sans"/>
              <a:sym typeface="Open Sans"/>
            </a:endParaRPr>
          </a:p>
          <a:p>
            <a:pPr indent="0" lvl="0" marL="457200" rtl="0" algn="l">
              <a:spcBef>
                <a:spcPts val="1200"/>
              </a:spcBef>
              <a:spcAft>
                <a:spcPts val="0"/>
              </a:spcAft>
              <a:buNone/>
            </a:pPr>
            <a:r>
              <a:rPr b="1" lang="en">
                <a:solidFill>
                  <a:srgbClr val="ECB558"/>
                </a:solidFill>
                <a:latin typeface="Open Sans"/>
                <a:ea typeface="Open Sans"/>
                <a:cs typeface="Open Sans"/>
                <a:sym typeface="Open Sans"/>
              </a:rPr>
              <a:t>The preventive-care safe harbor generally doesn't cover drugs treating an existing condition. </a:t>
            </a:r>
            <a:r>
              <a:rPr lang="en">
                <a:solidFill>
                  <a:schemeClr val="lt1"/>
                </a:solidFill>
                <a:latin typeface="Open Sans"/>
                <a:ea typeface="Open Sans"/>
                <a:cs typeface="Open Sans"/>
                <a:sym typeface="Open Sans"/>
              </a:rPr>
              <a:t>A GLP-1 prescribed for diabetes, cardiovascular disease, or sleep apnea likely falls outside the safe harbor. </a:t>
            </a:r>
            <a:endParaRPr>
              <a:solidFill>
                <a:schemeClr val="lt1"/>
              </a:solidFill>
              <a:latin typeface="Open Sans"/>
              <a:ea typeface="Open Sans"/>
              <a:cs typeface="Open Sans"/>
              <a:sym typeface="Open Sans"/>
            </a:endParaRPr>
          </a:p>
          <a:p>
            <a:pPr indent="0" lvl="0" marL="457200" rtl="0" algn="l">
              <a:spcBef>
                <a:spcPts val="1200"/>
              </a:spcBef>
              <a:spcAft>
                <a:spcPts val="0"/>
              </a:spcAft>
              <a:buNone/>
            </a:pPr>
            <a:r>
              <a:rPr lang="en">
                <a:solidFill>
                  <a:schemeClr val="lt1"/>
                </a:solidFill>
                <a:latin typeface="Open Sans"/>
                <a:ea typeface="Open Sans"/>
                <a:cs typeface="Open Sans"/>
                <a:sym typeface="Open Sans"/>
              </a:rPr>
              <a:t>First-dollar coverage could disqualify HSA contributions for the entire year. </a:t>
            </a:r>
            <a:endParaRPr>
              <a:solidFill>
                <a:schemeClr val="lt1"/>
              </a:solidFill>
              <a:latin typeface="Open Sans"/>
              <a:ea typeface="Open Sans"/>
              <a:cs typeface="Open Sans"/>
              <a:sym typeface="Open Sans"/>
            </a:endParaRPr>
          </a:p>
          <a:p>
            <a:pPr indent="0" lvl="0" marL="0" rtl="0" algn="l">
              <a:spcBef>
                <a:spcPts val="1200"/>
              </a:spcBef>
              <a:spcAft>
                <a:spcPts val="0"/>
              </a:spcAft>
              <a:buNone/>
            </a:pPr>
            <a:r>
              <a:t/>
            </a:r>
            <a:endParaRPr b="1">
              <a:solidFill>
                <a:srgbClr val="FFFFF9"/>
              </a:solidFill>
              <a:latin typeface="Open Sans"/>
              <a:ea typeface="Open Sans"/>
              <a:cs typeface="Open Sans"/>
              <a:sym typeface="Open Sans"/>
            </a:endParaRPr>
          </a:p>
          <a:p>
            <a:pPr indent="0" lvl="0" marL="457200" rtl="0" algn="l">
              <a:spcBef>
                <a:spcPts val="1200"/>
              </a:spcBef>
              <a:spcAft>
                <a:spcPts val="1200"/>
              </a:spcAft>
              <a:buNone/>
            </a:pPr>
            <a:r>
              <a:t/>
            </a:r>
            <a:endParaRPr b="1" sz="1700">
              <a:solidFill>
                <a:srgbClr val="FFFFF9"/>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3" name="Shape 233"/>
        <p:cNvGrpSpPr/>
        <p:nvPr/>
      </p:nvGrpSpPr>
      <p:grpSpPr>
        <a:xfrm>
          <a:off x="0" y="0"/>
          <a:ext cx="0" cy="0"/>
          <a:chOff x="0" y="0"/>
          <a:chExt cx="0" cy="0"/>
        </a:xfrm>
      </p:grpSpPr>
      <p:sp>
        <p:nvSpPr>
          <p:cNvPr id="234" name="Google Shape;234;p47"/>
          <p:cNvSpPr txBox="1"/>
          <p:nvPr>
            <p:ph type="title"/>
          </p:nvPr>
        </p:nvSpPr>
        <p:spPr>
          <a:xfrm>
            <a:off x="1208700" y="399675"/>
            <a:ext cx="6691500" cy="76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49E1DB"/>
                </a:solidFill>
                <a:latin typeface="DM Serif Text"/>
                <a:ea typeface="DM Serif Text"/>
                <a:cs typeface="DM Serif Text"/>
                <a:sym typeface="DM Serif Text"/>
              </a:rPr>
              <a:t>GLP-1: What’s Safe?</a:t>
            </a:r>
            <a:endParaRPr i="1">
              <a:solidFill>
                <a:srgbClr val="49E1DB"/>
              </a:solidFill>
              <a:latin typeface="DM Serif Text"/>
              <a:ea typeface="DM Serif Text"/>
              <a:cs typeface="DM Serif Text"/>
              <a:sym typeface="DM Serif Text"/>
            </a:endParaRPr>
          </a:p>
          <a:p>
            <a:pPr indent="0" lvl="0" marL="0" rtl="0" algn="l">
              <a:spcBef>
                <a:spcPts val="0"/>
              </a:spcBef>
              <a:spcAft>
                <a:spcPts val="0"/>
              </a:spcAft>
              <a:buNone/>
            </a:pPr>
            <a:r>
              <a:t/>
            </a:r>
            <a:endParaRPr>
              <a:solidFill>
                <a:srgbClr val="2EC1F7"/>
              </a:solidFill>
              <a:latin typeface="DM Serif Text"/>
              <a:ea typeface="DM Serif Text"/>
              <a:cs typeface="DM Serif Text"/>
              <a:sym typeface="DM Serif Text"/>
            </a:endParaRPr>
          </a:p>
        </p:txBody>
      </p:sp>
      <p:sp>
        <p:nvSpPr>
          <p:cNvPr id="235" name="Google Shape;235;p47"/>
          <p:cNvSpPr txBox="1"/>
          <p:nvPr>
            <p:ph idx="1" type="body"/>
          </p:nvPr>
        </p:nvSpPr>
        <p:spPr>
          <a:xfrm>
            <a:off x="1208700" y="1029650"/>
            <a:ext cx="6656400" cy="3407100"/>
          </a:xfrm>
          <a:prstGeom prst="rect">
            <a:avLst/>
          </a:prstGeom>
        </p:spPr>
        <p:txBody>
          <a:bodyPr anchorCtr="0" anchor="t" bIns="91425" lIns="91425" spcFirstLastPara="1" rIns="91425" wrap="square" tIns="91425">
            <a:noAutofit/>
          </a:bodyPr>
          <a:lstStyle/>
          <a:p>
            <a:pPr indent="0" lvl="0" marL="457200" rtl="0" algn="l">
              <a:spcBef>
                <a:spcPts val="1200"/>
              </a:spcBef>
              <a:spcAft>
                <a:spcPts val="0"/>
              </a:spcAft>
              <a:buClr>
                <a:schemeClr val="dk1"/>
              </a:buClr>
              <a:buSzPts val="1100"/>
              <a:buFont typeface="Arial"/>
              <a:buNone/>
            </a:pPr>
            <a:r>
              <a:rPr lang="en">
                <a:solidFill>
                  <a:schemeClr val="lt1"/>
                </a:solidFill>
                <a:latin typeface="Open Sans"/>
                <a:ea typeface="Open Sans"/>
                <a:cs typeface="Open Sans"/>
                <a:sym typeface="Open Sans"/>
              </a:rPr>
              <a:t>As a reimbursable HSA expense (not first-dollar plan coverage): yes, with a documented diagnosis and prescription. The diagnosis is what qualifies it, not the drug itself.</a:t>
            </a:r>
            <a:endParaRPr>
              <a:solidFill>
                <a:schemeClr val="lt1"/>
              </a:solidFill>
              <a:latin typeface="Open Sans"/>
              <a:ea typeface="Open Sans"/>
              <a:cs typeface="Open Sans"/>
              <a:sym typeface="Open Sans"/>
            </a:endParaRPr>
          </a:p>
          <a:p>
            <a:pPr indent="0" lvl="0" marL="457200" rtl="0" algn="l">
              <a:spcBef>
                <a:spcPts val="1200"/>
              </a:spcBef>
              <a:spcAft>
                <a:spcPts val="0"/>
              </a:spcAft>
              <a:buClr>
                <a:schemeClr val="dk1"/>
              </a:buClr>
              <a:buSzPts val="1100"/>
              <a:buFont typeface="Arial"/>
              <a:buNone/>
            </a:pPr>
            <a:r>
              <a:rPr lang="en">
                <a:solidFill>
                  <a:schemeClr val="lt1"/>
                </a:solidFill>
                <a:latin typeface="Open Sans"/>
                <a:ea typeface="Open Sans"/>
                <a:cs typeface="Open Sans"/>
                <a:sym typeface="Open Sans"/>
              </a:rPr>
              <a:t>Structures that create risk: direct-to-consumer GLP-1 programs, EBHRAs, and carve-out PBM arrangements that reimburse first-dollar.</a:t>
            </a:r>
            <a:endParaRPr>
              <a:solidFill>
                <a:schemeClr val="lt1"/>
              </a:solidFill>
              <a:latin typeface="Open Sans"/>
              <a:ea typeface="Open Sans"/>
              <a:cs typeface="Open Sans"/>
              <a:sym typeface="Open Sans"/>
            </a:endParaRPr>
          </a:p>
          <a:p>
            <a:pPr indent="0" lvl="0" marL="457200" rtl="0" algn="l">
              <a:spcBef>
                <a:spcPts val="1200"/>
              </a:spcBef>
              <a:spcAft>
                <a:spcPts val="0"/>
              </a:spcAft>
              <a:buClr>
                <a:schemeClr val="dk1"/>
              </a:buClr>
              <a:buSzPts val="1100"/>
              <a:buFont typeface="Arial"/>
              <a:buNone/>
            </a:pPr>
            <a:r>
              <a:rPr b="1" lang="en">
                <a:solidFill>
                  <a:srgbClr val="ECB558"/>
                </a:solidFill>
                <a:latin typeface="Open Sans"/>
                <a:ea typeface="Open Sans"/>
                <a:cs typeface="Open Sans"/>
                <a:sym typeface="Open Sans"/>
              </a:rPr>
              <a:t>The safer approach: </a:t>
            </a:r>
            <a:r>
              <a:rPr lang="en">
                <a:solidFill>
                  <a:schemeClr val="lt1"/>
                </a:solidFill>
                <a:latin typeface="Open Sans"/>
                <a:ea typeface="Open Sans"/>
                <a:cs typeface="Open Sans"/>
                <a:sym typeface="Open Sans"/>
              </a:rPr>
              <a:t>reimburse post-deductible to protect HSA eligibility. </a:t>
            </a:r>
            <a:endParaRPr b="1">
              <a:solidFill>
                <a:srgbClr val="FFFFF9"/>
              </a:solidFill>
              <a:latin typeface="Open Sans"/>
              <a:ea typeface="Open Sans"/>
              <a:cs typeface="Open Sans"/>
              <a:sym typeface="Open Sans"/>
            </a:endParaRPr>
          </a:p>
          <a:p>
            <a:pPr indent="0" lvl="0" marL="457200" rtl="0" algn="l">
              <a:spcBef>
                <a:spcPts val="1200"/>
              </a:spcBef>
              <a:spcAft>
                <a:spcPts val="1200"/>
              </a:spcAft>
              <a:buNone/>
            </a:pPr>
            <a:r>
              <a:t/>
            </a:r>
            <a:endParaRPr b="1" sz="1700">
              <a:solidFill>
                <a:srgbClr val="FFFFF9"/>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9" name="Shape 239"/>
        <p:cNvGrpSpPr/>
        <p:nvPr/>
      </p:nvGrpSpPr>
      <p:grpSpPr>
        <a:xfrm>
          <a:off x="0" y="0"/>
          <a:ext cx="0" cy="0"/>
          <a:chOff x="0" y="0"/>
          <a:chExt cx="0" cy="0"/>
        </a:xfrm>
      </p:grpSpPr>
      <p:sp>
        <p:nvSpPr>
          <p:cNvPr id="240" name="Google Shape;240;p48"/>
          <p:cNvSpPr txBox="1"/>
          <p:nvPr>
            <p:ph type="title"/>
          </p:nvPr>
        </p:nvSpPr>
        <p:spPr>
          <a:xfrm>
            <a:off x="1208700" y="399675"/>
            <a:ext cx="6691500" cy="76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49E1DB"/>
                </a:solidFill>
                <a:latin typeface="DM Serif Text"/>
                <a:ea typeface="DM Serif Text"/>
                <a:cs typeface="DM Serif Text"/>
                <a:sym typeface="DM Serif Text"/>
              </a:rPr>
              <a:t>Mid-Year Check?</a:t>
            </a:r>
            <a:endParaRPr i="1">
              <a:solidFill>
                <a:srgbClr val="49E1DB"/>
              </a:solidFill>
              <a:latin typeface="DM Serif Text"/>
              <a:ea typeface="DM Serif Text"/>
              <a:cs typeface="DM Serif Text"/>
              <a:sym typeface="DM Serif Text"/>
            </a:endParaRPr>
          </a:p>
          <a:p>
            <a:pPr indent="0" lvl="0" marL="0" rtl="0" algn="l">
              <a:spcBef>
                <a:spcPts val="0"/>
              </a:spcBef>
              <a:spcAft>
                <a:spcPts val="0"/>
              </a:spcAft>
              <a:buNone/>
            </a:pPr>
            <a:r>
              <a:t/>
            </a:r>
            <a:endParaRPr>
              <a:solidFill>
                <a:srgbClr val="2EC1F7"/>
              </a:solidFill>
              <a:latin typeface="DM Serif Text"/>
              <a:ea typeface="DM Serif Text"/>
              <a:cs typeface="DM Serif Text"/>
              <a:sym typeface="DM Serif Text"/>
            </a:endParaRPr>
          </a:p>
        </p:txBody>
      </p:sp>
      <p:sp>
        <p:nvSpPr>
          <p:cNvPr id="241" name="Google Shape;241;p48"/>
          <p:cNvSpPr txBox="1"/>
          <p:nvPr>
            <p:ph idx="1" type="body"/>
          </p:nvPr>
        </p:nvSpPr>
        <p:spPr>
          <a:xfrm>
            <a:off x="1208700" y="1029650"/>
            <a:ext cx="6656400" cy="3407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a:solidFill>
                  <a:srgbClr val="ECB558"/>
                </a:solidFill>
                <a:latin typeface="Open Sans"/>
                <a:ea typeface="Open Sans"/>
                <a:cs typeface="Open Sans"/>
                <a:sym typeface="Open Sans"/>
              </a:rPr>
              <a:t>Are You Compliant with the 2026 Changes? </a:t>
            </a:r>
            <a:endParaRPr b="1">
              <a:solidFill>
                <a:srgbClr val="ECB558"/>
              </a:solidFill>
              <a:latin typeface="Open Sans"/>
              <a:ea typeface="Open Sans"/>
              <a:cs typeface="Open Sans"/>
              <a:sym typeface="Open Sans"/>
            </a:endParaRPr>
          </a:p>
          <a:p>
            <a:pPr indent="-336550" lvl="0" marL="457200" rtl="0" algn="l">
              <a:spcBef>
                <a:spcPts val="120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Confirm plan designs reflect the Bronze/Catastrophic HDHP rules now in effect</a:t>
            </a:r>
            <a:endParaRPr>
              <a:solidFill>
                <a:schemeClr val="lt1"/>
              </a:solidFill>
              <a:latin typeface="Open Sans"/>
              <a:ea typeface="Open Sans"/>
              <a:cs typeface="Open Sans"/>
              <a:sym typeface="Open Sans"/>
            </a:endParaRPr>
          </a:p>
          <a:p>
            <a:pPr indent="-336550" lvl="0" marL="457200" rtl="0" algn="l">
              <a:spcBef>
                <a:spcPts val="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Verify telehealth benefit language matches the permanent safe harbor</a:t>
            </a:r>
            <a:endParaRPr>
              <a:solidFill>
                <a:schemeClr val="lt1"/>
              </a:solidFill>
              <a:latin typeface="Open Sans"/>
              <a:ea typeface="Open Sans"/>
              <a:cs typeface="Open Sans"/>
              <a:sym typeface="Open Sans"/>
            </a:endParaRPr>
          </a:p>
          <a:p>
            <a:pPr indent="-336550" lvl="0" marL="457200" rtl="0" algn="l">
              <a:spcBef>
                <a:spcPts val="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Review existing DPC arrangements against the fee caps and service scope</a:t>
            </a:r>
            <a:endParaRPr>
              <a:solidFill>
                <a:schemeClr val="lt1"/>
              </a:solidFill>
              <a:latin typeface="Open Sans"/>
              <a:ea typeface="Open Sans"/>
              <a:cs typeface="Open Sans"/>
              <a:sym typeface="Open Sans"/>
            </a:endParaRPr>
          </a:p>
          <a:p>
            <a:pPr indent="-336550" lvl="0" marL="457200" rtl="0" algn="l">
              <a:spcBef>
                <a:spcPts val="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Audit substantiation processes, deductible alone no longer confirms eligibility</a:t>
            </a:r>
            <a:endParaRPr>
              <a:solidFill>
                <a:schemeClr val="lt1"/>
              </a:solidFill>
              <a:latin typeface="Open Sans"/>
              <a:ea typeface="Open Sans"/>
              <a:cs typeface="Open Sans"/>
              <a:sym typeface="Open Sans"/>
            </a:endParaRPr>
          </a:p>
          <a:p>
            <a:pPr indent="-336550" lvl="0" marL="457200" rtl="0" algn="l">
              <a:spcBef>
                <a:spcPts val="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Flag any wellness vendor claims or GLP-1 reimbursement structures still in place</a:t>
            </a:r>
            <a:endParaRPr>
              <a:solidFill>
                <a:schemeClr val="lt1"/>
              </a:solidFill>
              <a:latin typeface="Open Sans"/>
              <a:ea typeface="Open Sans"/>
              <a:cs typeface="Open Sans"/>
              <a:sym typeface="Open Sans"/>
            </a:endParaRPr>
          </a:p>
          <a:p>
            <a:pPr indent="0" lvl="0" marL="457200" rtl="0" algn="l">
              <a:spcBef>
                <a:spcPts val="1200"/>
              </a:spcBef>
              <a:spcAft>
                <a:spcPts val="0"/>
              </a:spcAft>
              <a:buNone/>
            </a:pPr>
            <a:r>
              <a:t/>
            </a:r>
            <a:endParaRPr>
              <a:solidFill>
                <a:schemeClr val="lt1"/>
              </a:solidFill>
              <a:latin typeface="Open Sans"/>
              <a:ea typeface="Open Sans"/>
              <a:cs typeface="Open Sans"/>
              <a:sym typeface="Open Sans"/>
            </a:endParaRPr>
          </a:p>
          <a:p>
            <a:pPr indent="0" lvl="0" marL="0" rtl="0" algn="l">
              <a:spcBef>
                <a:spcPts val="1200"/>
              </a:spcBef>
              <a:spcAft>
                <a:spcPts val="0"/>
              </a:spcAft>
              <a:buNone/>
            </a:pPr>
            <a:r>
              <a:t/>
            </a:r>
            <a:endParaRPr b="1">
              <a:solidFill>
                <a:srgbClr val="FFFFF9"/>
              </a:solidFill>
              <a:latin typeface="Open Sans"/>
              <a:ea typeface="Open Sans"/>
              <a:cs typeface="Open Sans"/>
              <a:sym typeface="Open Sans"/>
            </a:endParaRPr>
          </a:p>
          <a:p>
            <a:pPr indent="0" lvl="0" marL="457200" rtl="0" algn="l">
              <a:spcBef>
                <a:spcPts val="1200"/>
              </a:spcBef>
              <a:spcAft>
                <a:spcPts val="1200"/>
              </a:spcAft>
              <a:buNone/>
            </a:pPr>
            <a:r>
              <a:t/>
            </a:r>
            <a:endParaRPr b="1" sz="1700">
              <a:solidFill>
                <a:srgbClr val="FFFFF9"/>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31"/>
          <p:cNvSpPr txBox="1"/>
          <p:nvPr>
            <p:ph idx="1" type="body"/>
          </p:nvPr>
        </p:nvSpPr>
        <p:spPr>
          <a:xfrm>
            <a:off x="3191625" y="2857363"/>
            <a:ext cx="2595900" cy="117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i="1" sz="1400">
              <a:solidFill>
                <a:srgbClr val="434343"/>
              </a:solidFill>
              <a:latin typeface="Open Sans"/>
              <a:ea typeface="Open Sans"/>
              <a:cs typeface="Open Sans"/>
              <a:sym typeface="Open Sans"/>
            </a:endParaRPr>
          </a:p>
          <a:p>
            <a:pPr indent="0" lvl="0" marL="0" rtl="0" algn="l">
              <a:spcBef>
                <a:spcPts val="1200"/>
              </a:spcBef>
              <a:spcAft>
                <a:spcPts val="0"/>
              </a:spcAft>
              <a:buNone/>
            </a:pPr>
            <a:r>
              <a:t/>
            </a:r>
            <a:endParaRPr b="1" i="1" sz="1400">
              <a:solidFill>
                <a:srgbClr val="434343"/>
              </a:solidFill>
              <a:latin typeface="Open Sans"/>
              <a:ea typeface="Open Sans"/>
              <a:cs typeface="Open Sans"/>
              <a:sym typeface="Open Sans"/>
            </a:endParaRPr>
          </a:p>
          <a:p>
            <a:pPr indent="0" lvl="0" marL="0" rtl="0" algn="l">
              <a:spcBef>
                <a:spcPts val="1200"/>
              </a:spcBef>
              <a:spcAft>
                <a:spcPts val="0"/>
              </a:spcAft>
              <a:buNone/>
            </a:pPr>
            <a:r>
              <a:t/>
            </a:r>
            <a:endParaRPr b="1" i="1" sz="1400">
              <a:solidFill>
                <a:srgbClr val="434343"/>
              </a:solidFill>
              <a:latin typeface="Open Sans"/>
              <a:ea typeface="Open Sans"/>
              <a:cs typeface="Open Sans"/>
              <a:sym typeface="Open Sans"/>
            </a:endParaRPr>
          </a:p>
          <a:p>
            <a:pPr indent="0" lvl="0" marL="457200" rtl="0" algn="l">
              <a:spcBef>
                <a:spcPts val="1200"/>
              </a:spcBef>
              <a:spcAft>
                <a:spcPts val="0"/>
              </a:spcAft>
              <a:buNone/>
            </a:pPr>
            <a:r>
              <a:t/>
            </a:r>
            <a:endParaRPr sz="1400">
              <a:solidFill>
                <a:srgbClr val="434343"/>
              </a:solidFill>
              <a:latin typeface="Open Sans"/>
              <a:ea typeface="Open Sans"/>
              <a:cs typeface="Open Sans"/>
              <a:sym typeface="Open Sans"/>
            </a:endParaRPr>
          </a:p>
          <a:p>
            <a:pPr indent="0" lvl="0" marL="0" rtl="0" algn="l">
              <a:spcBef>
                <a:spcPts val="1200"/>
              </a:spcBef>
              <a:spcAft>
                <a:spcPts val="1200"/>
              </a:spcAft>
              <a:buNone/>
            </a:pPr>
            <a:r>
              <a:t/>
            </a:r>
            <a:endParaRPr sz="1400">
              <a:solidFill>
                <a:srgbClr val="434343"/>
              </a:solidFill>
              <a:latin typeface="Open Sans"/>
              <a:ea typeface="Open Sans"/>
              <a:cs typeface="Open Sans"/>
              <a:sym typeface="Open Sans"/>
            </a:endParaRPr>
          </a:p>
        </p:txBody>
      </p:sp>
      <p:pic>
        <p:nvPicPr>
          <p:cNvPr id="132" name="Google Shape;132;p31" title="donna (3).png"/>
          <p:cNvPicPr preferRelativeResize="0"/>
          <p:nvPr/>
        </p:nvPicPr>
        <p:blipFill>
          <a:blip r:embed="rId4">
            <a:alphaModFix/>
          </a:blip>
          <a:stretch>
            <a:fillRect/>
          </a:stretch>
        </p:blipFill>
        <p:spPr>
          <a:xfrm>
            <a:off x="1596088" y="2814450"/>
            <a:ext cx="1265725" cy="1265725"/>
          </a:xfrm>
          <a:prstGeom prst="rect">
            <a:avLst/>
          </a:prstGeom>
          <a:noFill/>
          <a:ln>
            <a:noFill/>
          </a:ln>
        </p:spPr>
      </p:pic>
      <p:pic>
        <p:nvPicPr>
          <p:cNvPr id="133" name="Google Shape;133;p31" title="Bio-Kameron.png"/>
          <p:cNvPicPr preferRelativeResize="0"/>
          <p:nvPr/>
        </p:nvPicPr>
        <p:blipFill>
          <a:blip r:embed="rId5">
            <a:alphaModFix/>
          </a:blip>
          <a:stretch>
            <a:fillRect/>
          </a:stretch>
        </p:blipFill>
        <p:spPr>
          <a:xfrm>
            <a:off x="1638975" y="1158750"/>
            <a:ext cx="1179950" cy="1179950"/>
          </a:xfrm>
          <a:prstGeom prst="rect">
            <a:avLst/>
          </a:prstGeom>
          <a:noFill/>
          <a:ln>
            <a:noFill/>
          </a:ln>
        </p:spPr>
      </p:pic>
      <p:sp>
        <p:nvSpPr>
          <p:cNvPr id="134" name="Google Shape;134;p31"/>
          <p:cNvSpPr txBox="1"/>
          <p:nvPr/>
        </p:nvSpPr>
        <p:spPr>
          <a:xfrm>
            <a:off x="3191625" y="1158750"/>
            <a:ext cx="5033700" cy="84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lang="en" sz="2500">
                <a:solidFill>
                  <a:srgbClr val="0391C5"/>
                </a:solidFill>
                <a:latin typeface="DM Serif Text"/>
                <a:ea typeface="DM Serif Text"/>
                <a:cs typeface="DM Serif Text"/>
                <a:sym typeface="DM Serif Text"/>
              </a:rPr>
              <a:t>Kameron Burgess</a:t>
            </a:r>
            <a:br>
              <a:rPr lang="en" sz="2500">
                <a:solidFill>
                  <a:srgbClr val="0391C5"/>
                </a:solidFill>
                <a:latin typeface="DM Serif Text"/>
                <a:ea typeface="DM Serif Text"/>
                <a:cs typeface="DM Serif Text"/>
                <a:sym typeface="DM Serif Text"/>
              </a:rPr>
            </a:br>
            <a:r>
              <a:rPr b="1" i="1" lang="en">
                <a:solidFill>
                  <a:srgbClr val="434343"/>
                </a:solidFill>
                <a:latin typeface="Open Sans"/>
                <a:ea typeface="Open Sans"/>
                <a:cs typeface="Open Sans"/>
                <a:sym typeface="Open Sans"/>
              </a:rPr>
              <a:t>Regional Sales Manager, Ameriflex</a:t>
            </a:r>
            <a:endParaRPr sz="1800">
              <a:solidFill>
                <a:schemeClr val="dk2"/>
              </a:solidFill>
            </a:endParaRPr>
          </a:p>
        </p:txBody>
      </p:sp>
      <p:sp>
        <p:nvSpPr>
          <p:cNvPr id="135" name="Google Shape;135;p31"/>
          <p:cNvSpPr txBox="1"/>
          <p:nvPr/>
        </p:nvSpPr>
        <p:spPr>
          <a:xfrm>
            <a:off x="3191625" y="2857375"/>
            <a:ext cx="3929700" cy="84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lang="en" sz="2500">
                <a:solidFill>
                  <a:srgbClr val="0391C5"/>
                </a:solidFill>
                <a:latin typeface="DM Serif Text"/>
                <a:ea typeface="DM Serif Text"/>
                <a:cs typeface="DM Serif Text"/>
                <a:sym typeface="DM Serif Text"/>
              </a:rPr>
              <a:t>Donna Wilkinson</a:t>
            </a:r>
            <a:br>
              <a:rPr lang="en" sz="2500">
                <a:solidFill>
                  <a:srgbClr val="0391C5"/>
                </a:solidFill>
                <a:latin typeface="DM Serif Text"/>
                <a:ea typeface="DM Serif Text"/>
                <a:cs typeface="DM Serif Text"/>
                <a:sym typeface="DM Serif Text"/>
              </a:rPr>
            </a:br>
            <a:r>
              <a:rPr b="1" i="1" lang="en">
                <a:solidFill>
                  <a:srgbClr val="434343"/>
                </a:solidFill>
                <a:latin typeface="Open Sans"/>
                <a:ea typeface="Open Sans"/>
                <a:cs typeface="Open Sans"/>
                <a:sym typeface="Open Sans"/>
              </a:rPr>
              <a:t>General Counsel, Ameriflex</a:t>
            </a:r>
            <a:endParaRPr sz="18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5" name="Shape 245"/>
        <p:cNvGrpSpPr/>
        <p:nvPr/>
      </p:nvGrpSpPr>
      <p:grpSpPr>
        <a:xfrm>
          <a:off x="0" y="0"/>
          <a:ext cx="0" cy="0"/>
          <a:chOff x="0" y="0"/>
          <a:chExt cx="0" cy="0"/>
        </a:xfrm>
      </p:grpSpPr>
      <p:sp>
        <p:nvSpPr>
          <p:cNvPr id="246" name="Google Shape;246;p49"/>
          <p:cNvSpPr txBox="1"/>
          <p:nvPr>
            <p:ph type="title"/>
          </p:nvPr>
        </p:nvSpPr>
        <p:spPr>
          <a:xfrm>
            <a:off x="3028575" y="1288075"/>
            <a:ext cx="2949300" cy="188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1000">
                <a:solidFill>
                  <a:schemeClr val="lt1"/>
                </a:solidFill>
                <a:latin typeface="DM Serif Text"/>
                <a:ea typeface="DM Serif Text"/>
                <a:cs typeface="DM Serif Text"/>
                <a:sym typeface="DM Serif Text"/>
              </a:rPr>
              <a:t>Q</a:t>
            </a:r>
            <a:r>
              <a:rPr lang="en" sz="9600">
                <a:solidFill>
                  <a:schemeClr val="lt1"/>
                </a:solidFill>
                <a:latin typeface="DM Serif Text"/>
                <a:ea typeface="DM Serif Text"/>
                <a:cs typeface="DM Serif Text"/>
                <a:sym typeface="DM Serif Text"/>
              </a:rPr>
              <a:t>&amp;</a:t>
            </a:r>
            <a:r>
              <a:rPr lang="en" sz="11000">
                <a:solidFill>
                  <a:schemeClr val="lt1"/>
                </a:solidFill>
                <a:latin typeface="DM Serif Text"/>
                <a:ea typeface="DM Serif Text"/>
                <a:cs typeface="DM Serif Text"/>
                <a:sym typeface="DM Serif Text"/>
              </a:rPr>
              <a:t>A</a:t>
            </a:r>
            <a:endParaRPr sz="11000">
              <a:solidFill>
                <a:schemeClr val="lt1"/>
              </a:solidFill>
              <a:latin typeface="DM Serif Text"/>
              <a:ea typeface="DM Serif Text"/>
              <a:cs typeface="DM Serif Text"/>
              <a:sym typeface="DM Serif Text"/>
            </a:endParaRPr>
          </a:p>
          <a:p>
            <a:pPr indent="0" lvl="0" marL="0" rtl="0" algn="l">
              <a:spcBef>
                <a:spcPts val="0"/>
              </a:spcBef>
              <a:spcAft>
                <a:spcPts val="0"/>
              </a:spcAft>
              <a:buSzPts val="990"/>
              <a:buNone/>
            </a:pPr>
            <a:r>
              <a:t/>
            </a:r>
            <a:endParaRPr sz="2520">
              <a:solidFill>
                <a:srgbClr val="2EC1F7"/>
              </a:solidFill>
              <a:latin typeface="DM Serif Text"/>
              <a:ea typeface="DM Serif Text"/>
              <a:cs typeface="DM Serif Text"/>
              <a:sym typeface="DM Serif Tex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0" name="Shape 250"/>
        <p:cNvGrpSpPr/>
        <p:nvPr/>
      </p:nvGrpSpPr>
      <p:grpSpPr>
        <a:xfrm>
          <a:off x="0" y="0"/>
          <a:ext cx="0" cy="0"/>
          <a:chOff x="0" y="0"/>
          <a:chExt cx="0" cy="0"/>
        </a:xfrm>
      </p:grpSpPr>
      <p:sp>
        <p:nvSpPr>
          <p:cNvPr id="251" name="Google Shape;251;p50"/>
          <p:cNvSpPr txBox="1"/>
          <p:nvPr>
            <p:ph type="title"/>
          </p:nvPr>
        </p:nvSpPr>
        <p:spPr>
          <a:xfrm>
            <a:off x="961044" y="691750"/>
            <a:ext cx="5944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FFFFF9"/>
                </a:solidFill>
                <a:latin typeface="DM Serif Text"/>
                <a:ea typeface="DM Serif Text"/>
                <a:cs typeface="DM Serif Text"/>
                <a:sym typeface="DM Serif Text"/>
              </a:rPr>
              <a:t>Ready When You Are</a:t>
            </a:r>
            <a:endParaRPr i="1">
              <a:solidFill>
                <a:srgbClr val="FFFFF9"/>
              </a:solidFill>
              <a:latin typeface="DM Serif Text"/>
              <a:ea typeface="DM Serif Text"/>
              <a:cs typeface="DM Serif Text"/>
              <a:sym typeface="DM Serif Text"/>
            </a:endParaRPr>
          </a:p>
          <a:p>
            <a:pPr indent="0" lvl="0" marL="0" rtl="0" algn="l">
              <a:spcBef>
                <a:spcPts val="0"/>
              </a:spcBef>
              <a:spcAft>
                <a:spcPts val="0"/>
              </a:spcAft>
              <a:buNone/>
            </a:pPr>
            <a:r>
              <a:t/>
            </a:r>
            <a:endParaRPr>
              <a:solidFill>
                <a:srgbClr val="2EC1F7"/>
              </a:solidFill>
              <a:latin typeface="DM Serif Text"/>
              <a:ea typeface="DM Serif Text"/>
              <a:cs typeface="DM Serif Text"/>
              <a:sym typeface="DM Serif Text"/>
            </a:endParaRPr>
          </a:p>
        </p:txBody>
      </p:sp>
      <p:sp>
        <p:nvSpPr>
          <p:cNvPr id="252" name="Google Shape;252;p50"/>
          <p:cNvSpPr txBox="1"/>
          <p:nvPr>
            <p:ph idx="1" type="body"/>
          </p:nvPr>
        </p:nvSpPr>
        <p:spPr>
          <a:xfrm>
            <a:off x="802525" y="924600"/>
            <a:ext cx="7056900" cy="2791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600">
              <a:solidFill>
                <a:srgbClr val="49E1DB"/>
              </a:solidFill>
              <a:latin typeface="Open Sans"/>
              <a:ea typeface="Open Sans"/>
              <a:cs typeface="Open Sans"/>
              <a:sym typeface="Open Sans"/>
            </a:endParaRPr>
          </a:p>
          <a:p>
            <a:pPr indent="-330200" lvl="0" marL="457200" rtl="0" algn="l">
              <a:lnSpc>
                <a:spcPct val="150000"/>
              </a:lnSpc>
              <a:spcBef>
                <a:spcPts val="1200"/>
              </a:spcBef>
              <a:spcAft>
                <a:spcPts val="0"/>
              </a:spcAft>
              <a:buClr>
                <a:srgbClr val="ECB558"/>
              </a:buClr>
              <a:buSzPts val="1600"/>
              <a:buFont typeface="Open Sans"/>
              <a:buChar char="●"/>
            </a:pPr>
            <a:r>
              <a:rPr lang="en" sz="1600">
                <a:solidFill>
                  <a:schemeClr val="lt1"/>
                </a:solidFill>
                <a:latin typeface="Open Sans"/>
                <a:ea typeface="Open Sans"/>
                <a:cs typeface="Open Sans"/>
                <a:sym typeface="Open Sans"/>
              </a:rPr>
              <a:t>Replay link will be emailed to you</a:t>
            </a:r>
            <a:endParaRPr sz="1600">
              <a:solidFill>
                <a:srgbClr val="49E1DB"/>
              </a:solidFill>
              <a:latin typeface="Open Sans"/>
              <a:ea typeface="Open Sans"/>
              <a:cs typeface="Open Sans"/>
              <a:sym typeface="Open Sans"/>
            </a:endParaRPr>
          </a:p>
          <a:p>
            <a:pPr indent="-330200" lvl="0" marL="457200" rtl="0" algn="l">
              <a:lnSpc>
                <a:spcPct val="150000"/>
              </a:lnSpc>
              <a:spcBef>
                <a:spcPts val="0"/>
              </a:spcBef>
              <a:spcAft>
                <a:spcPts val="0"/>
              </a:spcAft>
              <a:buClr>
                <a:srgbClr val="ECB558"/>
              </a:buClr>
              <a:buSzPts val="1600"/>
              <a:buFont typeface="Open Sans"/>
              <a:buChar char="●"/>
            </a:pPr>
            <a:r>
              <a:rPr lang="en" sz="1600">
                <a:solidFill>
                  <a:schemeClr val="lt1"/>
                </a:solidFill>
                <a:latin typeface="Open Sans"/>
                <a:ea typeface="Open Sans"/>
                <a:cs typeface="Open Sans"/>
                <a:sym typeface="Open Sans"/>
              </a:rPr>
              <a:t>Follow Us on LinkedIn: </a:t>
            </a:r>
            <a:r>
              <a:rPr lang="en" sz="1600" u="sng">
                <a:solidFill>
                  <a:srgbClr val="49E1DB"/>
                </a:solidFill>
                <a:latin typeface="Open Sans"/>
                <a:ea typeface="Open Sans"/>
                <a:cs typeface="Open Sans"/>
                <a:sym typeface="Open Sans"/>
                <a:hlinkClick r:id="rId4">
                  <a:extLst>
                    <a:ext uri="{A12FA001-AC4F-418D-AE19-62706E023703}">
                      <ahyp:hlinkClr val="tx"/>
                    </a:ext>
                  </a:extLst>
                </a:hlinkClick>
              </a:rPr>
              <a:t>www.linkedin.com/company/ameriflex/</a:t>
            </a:r>
            <a:r>
              <a:rPr lang="en" sz="1600" u="sng">
                <a:solidFill>
                  <a:srgbClr val="49E1DB"/>
                </a:solidFill>
                <a:latin typeface="Open Sans"/>
                <a:ea typeface="Open Sans"/>
                <a:cs typeface="Open Sans"/>
                <a:sym typeface="Open Sans"/>
              </a:rPr>
              <a:t> </a:t>
            </a:r>
            <a:endParaRPr sz="1600" u="sng">
              <a:solidFill>
                <a:srgbClr val="49E1DB"/>
              </a:solidFill>
              <a:latin typeface="Open Sans"/>
              <a:ea typeface="Open Sans"/>
              <a:cs typeface="Open Sans"/>
              <a:sym typeface="Open Sans"/>
            </a:endParaRPr>
          </a:p>
          <a:p>
            <a:pPr indent="-330200" lvl="0" marL="457200" rtl="0" algn="l">
              <a:lnSpc>
                <a:spcPct val="150000"/>
              </a:lnSpc>
              <a:spcBef>
                <a:spcPts val="0"/>
              </a:spcBef>
              <a:spcAft>
                <a:spcPts val="0"/>
              </a:spcAft>
              <a:buClr>
                <a:srgbClr val="ECB558"/>
              </a:buClr>
              <a:buSzPts val="1600"/>
              <a:buFont typeface="Open Sans"/>
              <a:buChar char="●"/>
            </a:pPr>
            <a:r>
              <a:rPr lang="en" sz="1600">
                <a:solidFill>
                  <a:schemeClr val="lt1"/>
                </a:solidFill>
                <a:latin typeface="Open Sans"/>
                <a:ea typeface="Open Sans"/>
                <a:cs typeface="Open Sans"/>
                <a:sym typeface="Open Sans"/>
              </a:rPr>
              <a:t>Go to </a:t>
            </a:r>
            <a:r>
              <a:rPr lang="en" sz="1600" u="sng">
                <a:solidFill>
                  <a:srgbClr val="49E1DB"/>
                </a:solidFill>
                <a:latin typeface="Open Sans"/>
                <a:ea typeface="Open Sans"/>
                <a:cs typeface="Open Sans"/>
                <a:sym typeface="Open Sans"/>
                <a:hlinkClick r:id="rId5">
                  <a:extLst>
                    <a:ext uri="{A12FA001-AC4F-418D-AE19-62706E023703}">
                      <ahyp:hlinkClr val="tx"/>
                    </a:ext>
                  </a:extLst>
                </a:hlinkClick>
              </a:rPr>
              <a:t>myameriflex.com</a:t>
            </a:r>
            <a:r>
              <a:rPr lang="en" sz="1600">
                <a:solidFill>
                  <a:schemeClr val="lt1"/>
                </a:solidFill>
                <a:latin typeface="Open Sans"/>
                <a:ea typeface="Open Sans"/>
                <a:cs typeface="Open Sans"/>
                <a:sym typeface="Open Sans"/>
              </a:rPr>
              <a:t> for our guides and webinars</a:t>
            </a:r>
            <a:endParaRPr sz="1600">
              <a:solidFill>
                <a:schemeClr val="lt1"/>
              </a:solidFill>
              <a:latin typeface="Open Sans"/>
              <a:ea typeface="Open Sans"/>
              <a:cs typeface="Open Sans"/>
              <a:sym typeface="Open Sans"/>
            </a:endParaRPr>
          </a:p>
          <a:p>
            <a:pPr indent="-330200" lvl="0" marL="457200" rtl="0" algn="l">
              <a:lnSpc>
                <a:spcPct val="150000"/>
              </a:lnSpc>
              <a:spcBef>
                <a:spcPts val="0"/>
              </a:spcBef>
              <a:spcAft>
                <a:spcPts val="0"/>
              </a:spcAft>
              <a:buClr>
                <a:srgbClr val="ECB558"/>
              </a:buClr>
              <a:buSzPts val="1600"/>
              <a:buFont typeface="Open Sans"/>
              <a:buChar char="●"/>
            </a:pPr>
            <a:r>
              <a:rPr lang="en" sz="1600" u="sng">
                <a:solidFill>
                  <a:srgbClr val="49E1DB"/>
                </a:solidFill>
                <a:latin typeface="Open Sans"/>
                <a:ea typeface="Open Sans"/>
                <a:cs typeface="Open Sans"/>
                <a:sym typeface="Open Sans"/>
                <a:hlinkClick r:id="rId6">
                  <a:extLst>
                    <a:ext uri="{A12FA001-AC4F-418D-AE19-62706E023703}">
                      <ahyp:hlinkClr val="tx"/>
                    </a:ext>
                  </a:extLst>
                </a:hlinkClick>
              </a:rPr>
              <a:t>Request a Proposal</a:t>
            </a:r>
            <a:endParaRPr sz="1600">
              <a:solidFill>
                <a:srgbClr val="49E1DB"/>
              </a:solidFill>
              <a:latin typeface="Open Sans"/>
              <a:ea typeface="Open Sans"/>
              <a:cs typeface="Open Sans"/>
              <a:sym typeface="Open Sans"/>
            </a:endParaRPr>
          </a:p>
          <a:p>
            <a:pPr indent="-330200" lvl="0" marL="457200" rtl="0" algn="l">
              <a:lnSpc>
                <a:spcPct val="150000"/>
              </a:lnSpc>
              <a:spcBef>
                <a:spcPts val="0"/>
              </a:spcBef>
              <a:spcAft>
                <a:spcPts val="0"/>
              </a:spcAft>
              <a:buClr>
                <a:srgbClr val="ECB558"/>
              </a:buClr>
              <a:buSzPts val="1600"/>
              <a:buFont typeface="Open Sans"/>
              <a:buChar char="●"/>
            </a:pPr>
            <a:r>
              <a:rPr lang="en" sz="1600" u="sng">
                <a:solidFill>
                  <a:srgbClr val="49E1DB"/>
                </a:solidFill>
                <a:latin typeface="Open Sans"/>
                <a:ea typeface="Open Sans"/>
                <a:cs typeface="Open Sans"/>
                <a:sym typeface="Open Sans"/>
                <a:hlinkClick r:id="rId7">
                  <a:extLst>
                    <a:ext uri="{A12FA001-AC4F-418D-AE19-62706E023703}">
                      <ahyp:hlinkClr val="tx"/>
                    </a:ext>
                  </a:extLst>
                </a:hlinkClick>
              </a:rPr>
              <a:t>Contact Ameriflex</a:t>
            </a:r>
            <a:endParaRPr sz="1600">
              <a:solidFill>
                <a:srgbClr val="49E1DB"/>
              </a:solidFill>
              <a:latin typeface="Open Sans"/>
              <a:ea typeface="Open Sans"/>
              <a:cs typeface="Open Sans"/>
              <a:sym typeface="Open Sans"/>
            </a:endParaRPr>
          </a:p>
          <a:p>
            <a:pPr indent="-330200" lvl="0" marL="457200" rtl="0" algn="l">
              <a:lnSpc>
                <a:spcPct val="150000"/>
              </a:lnSpc>
              <a:spcBef>
                <a:spcPts val="0"/>
              </a:spcBef>
              <a:spcAft>
                <a:spcPts val="0"/>
              </a:spcAft>
              <a:buClr>
                <a:srgbClr val="ECB558"/>
              </a:buClr>
              <a:buSzPts val="1600"/>
              <a:buFont typeface="Open Sans"/>
              <a:buChar char="●"/>
            </a:pPr>
            <a:r>
              <a:rPr lang="en" sz="1600" u="sng">
                <a:solidFill>
                  <a:srgbClr val="49E1DB"/>
                </a:solidFill>
                <a:latin typeface="Open Sans"/>
                <a:ea typeface="Open Sans"/>
                <a:cs typeface="Open Sans"/>
                <a:sym typeface="Open Sans"/>
                <a:hlinkClick r:id="rId8">
                  <a:extLst>
                    <a:ext uri="{A12FA001-AC4F-418D-AE19-62706E023703}">
                      <ahyp:hlinkClr val="tx"/>
                    </a:ext>
                  </a:extLst>
                </a:hlinkClick>
              </a:rPr>
              <a:t>CareCovered</a:t>
            </a:r>
            <a:endParaRPr sz="1600">
              <a:solidFill>
                <a:srgbClr val="49E1DB"/>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id="140" name="Google Shape;140;p32"/>
          <p:cNvSpPr txBox="1"/>
          <p:nvPr>
            <p:ph type="title"/>
          </p:nvPr>
        </p:nvSpPr>
        <p:spPr>
          <a:xfrm>
            <a:off x="1208700" y="856875"/>
            <a:ext cx="6691500" cy="137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a:solidFill>
                  <a:srgbClr val="49E1DB"/>
                </a:solidFill>
                <a:latin typeface="DM Serif Text"/>
                <a:ea typeface="DM Serif Text"/>
                <a:cs typeface="DM Serif Text"/>
                <a:sym typeface="DM Serif Text"/>
              </a:rPr>
              <a:t>Our Agenda</a:t>
            </a:r>
            <a:endParaRPr i="1">
              <a:solidFill>
                <a:srgbClr val="49E1DB"/>
              </a:solidFill>
              <a:latin typeface="DM Serif Text"/>
              <a:ea typeface="DM Serif Text"/>
              <a:cs typeface="DM Serif Text"/>
              <a:sym typeface="DM Serif Text"/>
            </a:endParaRPr>
          </a:p>
          <a:p>
            <a:pPr indent="0" lvl="0" marL="0" rtl="0" algn="l">
              <a:spcBef>
                <a:spcPts val="0"/>
              </a:spcBef>
              <a:spcAft>
                <a:spcPts val="0"/>
              </a:spcAft>
              <a:buNone/>
            </a:pPr>
            <a:r>
              <a:t/>
            </a:r>
            <a:endParaRPr>
              <a:solidFill>
                <a:srgbClr val="2EC1F7"/>
              </a:solidFill>
              <a:latin typeface="DM Serif Text"/>
              <a:ea typeface="DM Serif Text"/>
              <a:cs typeface="DM Serif Text"/>
              <a:sym typeface="DM Serif Text"/>
            </a:endParaRPr>
          </a:p>
        </p:txBody>
      </p:sp>
      <p:sp>
        <p:nvSpPr>
          <p:cNvPr id="141" name="Google Shape;141;p32"/>
          <p:cNvSpPr txBox="1"/>
          <p:nvPr>
            <p:ph idx="1" type="body"/>
          </p:nvPr>
        </p:nvSpPr>
        <p:spPr>
          <a:xfrm>
            <a:off x="1226250" y="1528500"/>
            <a:ext cx="6656400" cy="27486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a:solidFill>
                  <a:srgbClr val="ECB558"/>
                </a:solidFill>
                <a:latin typeface="Open Sans"/>
                <a:ea typeface="Open Sans"/>
                <a:cs typeface="Open Sans"/>
                <a:sym typeface="Open Sans"/>
              </a:rPr>
              <a:t>What We’ll Cover Today</a:t>
            </a:r>
            <a:endParaRPr b="1">
              <a:solidFill>
                <a:srgbClr val="ECB558"/>
              </a:solidFill>
              <a:latin typeface="Open Sans"/>
              <a:ea typeface="Open Sans"/>
              <a:cs typeface="Open Sans"/>
              <a:sym typeface="Open Sans"/>
            </a:endParaRPr>
          </a:p>
          <a:p>
            <a:pPr indent="-336550" lvl="0" marL="457200" rtl="0" algn="l">
              <a:spcBef>
                <a:spcPts val="120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What changed and why</a:t>
            </a:r>
            <a:endParaRPr>
              <a:solidFill>
                <a:schemeClr val="lt1"/>
              </a:solidFill>
              <a:latin typeface="Open Sans"/>
              <a:ea typeface="Open Sans"/>
              <a:cs typeface="Open Sans"/>
              <a:sym typeface="Open Sans"/>
            </a:endParaRPr>
          </a:p>
          <a:p>
            <a:pPr indent="-336550" lvl="0" marL="457200" rtl="0" algn="l">
              <a:spcBef>
                <a:spcPts val="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Telehealth: now permanently HSA-safe</a:t>
            </a:r>
            <a:endParaRPr>
              <a:solidFill>
                <a:schemeClr val="lt1"/>
              </a:solidFill>
              <a:latin typeface="Open Sans"/>
              <a:ea typeface="Open Sans"/>
              <a:cs typeface="Open Sans"/>
              <a:sym typeface="Open Sans"/>
            </a:endParaRPr>
          </a:p>
          <a:p>
            <a:pPr indent="-336550" lvl="0" marL="457200" rtl="0" algn="l">
              <a:spcBef>
                <a:spcPts val="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Bronze and Catastrophic plans as HDHPs</a:t>
            </a:r>
            <a:endParaRPr>
              <a:solidFill>
                <a:schemeClr val="lt1"/>
              </a:solidFill>
              <a:latin typeface="Open Sans"/>
              <a:ea typeface="Open Sans"/>
              <a:cs typeface="Open Sans"/>
              <a:sym typeface="Open Sans"/>
            </a:endParaRPr>
          </a:p>
          <a:p>
            <a:pPr indent="-336550" lvl="0" marL="457200" rtl="0" algn="l">
              <a:spcBef>
                <a:spcPts val="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Direct Primary Care and HSA eligibility</a:t>
            </a:r>
            <a:endParaRPr>
              <a:solidFill>
                <a:schemeClr val="lt1"/>
              </a:solidFill>
              <a:latin typeface="Open Sans"/>
              <a:ea typeface="Open Sans"/>
              <a:cs typeface="Open Sans"/>
              <a:sym typeface="Open Sans"/>
            </a:endParaRPr>
          </a:p>
          <a:p>
            <a:pPr indent="-336550" lvl="0" marL="457200" rtl="0" algn="l">
              <a:spcBef>
                <a:spcPts val="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Updated contribution limits for 2026 and 2027</a:t>
            </a:r>
            <a:endParaRPr>
              <a:solidFill>
                <a:schemeClr val="lt1"/>
              </a:solidFill>
              <a:latin typeface="Open Sans"/>
              <a:ea typeface="Open Sans"/>
              <a:cs typeface="Open Sans"/>
              <a:sym typeface="Open Sans"/>
            </a:endParaRPr>
          </a:p>
          <a:p>
            <a:pPr indent="-336550" lvl="0" marL="457200" rtl="0" algn="l">
              <a:spcBef>
                <a:spcPts val="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Compliance risks: substantiation, wellness expenses, GLP-1s</a:t>
            </a:r>
            <a:endParaRPr>
              <a:solidFill>
                <a:schemeClr val="lt1"/>
              </a:solidFill>
              <a:latin typeface="Open Sans"/>
              <a:ea typeface="Open Sans"/>
              <a:cs typeface="Open Sans"/>
              <a:sym typeface="Open Sans"/>
            </a:endParaRPr>
          </a:p>
          <a:p>
            <a:pPr indent="-336550" lvl="0" marL="457200" rtl="0" algn="l">
              <a:spcBef>
                <a:spcPts val="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What to do next</a:t>
            </a:r>
            <a:endParaRPr>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sp>
        <p:nvSpPr>
          <p:cNvPr id="146" name="Google Shape;146;p33"/>
          <p:cNvSpPr txBox="1"/>
          <p:nvPr>
            <p:ph type="title"/>
          </p:nvPr>
        </p:nvSpPr>
        <p:spPr>
          <a:xfrm>
            <a:off x="1208700" y="399675"/>
            <a:ext cx="6691500" cy="76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49E1DB"/>
                </a:solidFill>
                <a:latin typeface="DM Serif Text"/>
                <a:ea typeface="DM Serif Text"/>
                <a:cs typeface="DM Serif Text"/>
                <a:sym typeface="DM Serif Text"/>
              </a:rPr>
              <a:t>Why Now</a:t>
            </a:r>
            <a:endParaRPr i="1">
              <a:solidFill>
                <a:srgbClr val="49E1DB"/>
              </a:solidFill>
              <a:latin typeface="DM Serif Text"/>
              <a:ea typeface="DM Serif Text"/>
              <a:cs typeface="DM Serif Text"/>
              <a:sym typeface="DM Serif Text"/>
            </a:endParaRPr>
          </a:p>
          <a:p>
            <a:pPr indent="0" lvl="0" marL="0" rtl="0" algn="l">
              <a:spcBef>
                <a:spcPts val="0"/>
              </a:spcBef>
              <a:spcAft>
                <a:spcPts val="0"/>
              </a:spcAft>
              <a:buNone/>
            </a:pPr>
            <a:r>
              <a:t/>
            </a:r>
            <a:endParaRPr>
              <a:solidFill>
                <a:srgbClr val="2EC1F7"/>
              </a:solidFill>
              <a:latin typeface="DM Serif Text"/>
              <a:ea typeface="DM Serif Text"/>
              <a:cs typeface="DM Serif Text"/>
              <a:sym typeface="DM Serif Text"/>
            </a:endParaRPr>
          </a:p>
        </p:txBody>
      </p:sp>
      <p:sp>
        <p:nvSpPr>
          <p:cNvPr id="147" name="Google Shape;147;p33"/>
          <p:cNvSpPr txBox="1"/>
          <p:nvPr>
            <p:ph idx="1" type="body"/>
          </p:nvPr>
        </p:nvSpPr>
        <p:spPr>
          <a:xfrm>
            <a:off x="1226250" y="1071300"/>
            <a:ext cx="6656400" cy="3407100"/>
          </a:xfrm>
          <a:prstGeom prst="rect">
            <a:avLst/>
          </a:prstGeom>
        </p:spPr>
        <p:txBody>
          <a:bodyPr anchorCtr="0" anchor="t" bIns="91425" lIns="91425" spcFirstLastPara="1" rIns="91425" wrap="square" tIns="91425">
            <a:noAutofit/>
          </a:bodyPr>
          <a:lstStyle/>
          <a:p>
            <a:pPr indent="0" lvl="0" marL="457200" rtl="0" algn="l">
              <a:spcBef>
                <a:spcPts val="1200"/>
              </a:spcBef>
              <a:spcAft>
                <a:spcPts val="0"/>
              </a:spcAft>
              <a:buNone/>
            </a:pPr>
            <a:r>
              <a:rPr b="1" lang="en">
                <a:solidFill>
                  <a:srgbClr val="ECB558"/>
                </a:solidFill>
                <a:latin typeface="Open Sans"/>
                <a:ea typeface="Open Sans"/>
                <a:cs typeface="Open Sans"/>
                <a:sym typeface="Open Sans"/>
              </a:rPr>
              <a:t>The most significant HSA legislative change since HSAs were created in 2003. </a:t>
            </a:r>
            <a:endParaRPr>
              <a:solidFill>
                <a:srgbClr val="ECB558"/>
              </a:solidFill>
              <a:latin typeface="Open Sans"/>
              <a:ea typeface="Open Sans"/>
              <a:cs typeface="Open Sans"/>
              <a:sym typeface="Open Sans"/>
            </a:endParaRPr>
          </a:p>
          <a:p>
            <a:pPr indent="0" lvl="0" marL="457200" rtl="0" algn="l">
              <a:spcBef>
                <a:spcPts val="1200"/>
              </a:spcBef>
              <a:spcAft>
                <a:spcPts val="0"/>
              </a:spcAft>
              <a:buNone/>
            </a:pPr>
            <a:r>
              <a:rPr lang="en">
                <a:solidFill>
                  <a:schemeClr val="lt1"/>
                </a:solidFill>
                <a:latin typeface="Open Sans"/>
                <a:ea typeface="Open Sans"/>
                <a:cs typeface="Open Sans"/>
                <a:sym typeface="Open Sans"/>
              </a:rPr>
              <a:t>The One Big Beautiful Bill Act (OBBBA / H.R. 1), signed July 4, 2025, rewrote three structural rules governing HSA eligibility. Most changes took effect January 1, 2026, and are now in force. The IRS has already issued guidance, and more is likely coming.</a:t>
            </a:r>
            <a:endParaRPr b="1">
              <a:solidFill>
                <a:srgbClr val="FFFFF9"/>
              </a:solidFill>
              <a:latin typeface="Open Sans"/>
              <a:ea typeface="Open Sans"/>
              <a:cs typeface="Open Sans"/>
              <a:sym typeface="Open Sans"/>
            </a:endParaRPr>
          </a:p>
          <a:p>
            <a:pPr indent="0" lvl="0" marL="457200" rtl="0" algn="l">
              <a:spcBef>
                <a:spcPts val="1200"/>
              </a:spcBef>
              <a:spcAft>
                <a:spcPts val="1200"/>
              </a:spcAft>
              <a:buNone/>
            </a:pPr>
            <a:r>
              <a:t/>
            </a:r>
            <a:endParaRPr b="1" sz="1700">
              <a:solidFill>
                <a:srgbClr val="FFFFF9"/>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p34"/>
          <p:cNvSpPr txBox="1"/>
          <p:nvPr>
            <p:ph type="title"/>
          </p:nvPr>
        </p:nvSpPr>
        <p:spPr>
          <a:xfrm>
            <a:off x="1208700" y="399675"/>
            <a:ext cx="6691500" cy="76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49E1DB"/>
                </a:solidFill>
                <a:latin typeface="DM Serif Text"/>
                <a:ea typeface="DM Serif Text"/>
                <a:cs typeface="DM Serif Text"/>
                <a:sym typeface="DM Serif Text"/>
              </a:rPr>
              <a:t>Three Structural Changes </a:t>
            </a:r>
            <a:endParaRPr i="1">
              <a:solidFill>
                <a:srgbClr val="49E1DB"/>
              </a:solidFill>
              <a:latin typeface="DM Serif Text"/>
              <a:ea typeface="DM Serif Text"/>
              <a:cs typeface="DM Serif Text"/>
              <a:sym typeface="DM Serif Text"/>
            </a:endParaRPr>
          </a:p>
          <a:p>
            <a:pPr indent="0" lvl="0" marL="0" rtl="0" algn="l">
              <a:spcBef>
                <a:spcPts val="0"/>
              </a:spcBef>
              <a:spcAft>
                <a:spcPts val="0"/>
              </a:spcAft>
              <a:buNone/>
            </a:pPr>
            <a:r>
              <a:t/>
            </a:r>
            <a:endParaRPr>
              <a:solidFill>
                <a:srgbClr val="2EC1F7"/>
              </a:solidFill>
              <a:latin typeface="DM Serif Text"/>
              <a:ea typeface="DM Serif Text"/>
              <a:cs typeface="DM Serif Text"/>
              <a:sym typeface="DM Serif Text"/>
            </a:endParaRPr>
          </a:p>
        </p:txBody>
      </p:sp>
      <p:sp>
        <p:nvSpPr>
          <p:cNvPr id="153" name="Google Shape;153;p34"/>
          <p:cNvSpPr txBox="1"/>
          <p:nvPr>
            <p:ph idx="1" type="body"/>
          </p:nvPr>
        </p:nvSpPr>
        <p:spPr>
          <a:xfrm>
            <a:off x="1208700" y="1029650"/>
            <a:ext cx="6656400" cy="3407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a:solidFill>
                  <a:srgbClr val="ECB558"/>
                </a:solidFill>
                <a:latin typeface="Open Sans"/>
                <a:ea typeface="Open Sans"/>
                <a:cs typeface="Open Sans"/>
                <a:sym typeface="Open Sans"/>
              </a:rPr>
              <a:t>OBBBA made three permanent changes to HSA eligibility rules:</a:t>
            </a:r>
            <a:endParaRPr b="1">
              <a:solidFill>
                <a:srgbClr val="ECB558"/>
              </a:solidFill>
              <a:latin typeface="Open Sans"/>
              <a:ea typeface="Open Sans"/>
              <a:cs typeface="Open Sans"/>
              <a:sym typeface="Open Sans"/>
            </a:endParaRPr>
          </a:p>
          <a:p>
            <a:pPr indent="-336550" lvl="0" marL="457200" rtl="0" algn="l">
              <a:spcBef>
                <a:spcPts val="120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Telehealth safe harbor made permanent</a:t>
            </a:r>
            <a:endParaRPr>
              <a:solidFill>
                <a:schemeClr val="lt1"/>
              </a:solidFill>
              <a:latin typeface="Open Sans"/>
              <a:ea typeface="Open Sans"/>
              <a:cs typeface="Open Sans"/>
              <a:sym typeface="Open Sans"/>
            </a:endParaRPr>
          </a:p>
          <a:p>
            <a:pPr indent="-336550" lvl="0" marL="457200" rtl="0" algn="l">
              <a:spcBef>
                <a:spcPts val="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Bronze and Catastrophic Marketplace plans qualify as HDHPs</a:t>
            </a:r>
            <a:endParaRPr>
              <a:solidFill>
                <a:schemeClr val="lt1"/>
              </a:solidFill>
              <a:latin typeface="Open Sans"/>
              <a:ea typeface="Open Sans"/>
              <a:cs typeface="Open Sans"/>
              <a:sym typeface="Open Sans"/>
            </a:endParaRPr>
          </a:p>
          <a:p>
            <a:pPr indent="-336550" lvl="0" marL="457200" rtl="0" algn="l">
              <a:spcBef>
                <a:spcPts val="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Direct Primary Care arrangements no longer disqualify HSA eligibility</a:t>
            </a:r>
            <a:br>
              <a:rPr lang="en">
                <a:solidFill>
                  <a:schemeClr val="lt1"/>
                </a:solidFill>
                <a:latin typeface="Open Sans"/>
                <a:ea typeface="Open Sans"/>
                <a:cs typeface="Open Sans"/>
                <a:sym typeface="Open Sans"/>
              </a:rPr>
            </a:br>
            <a:r>
              <a:rPr lang="en">
                <a:solidFill>
                  <a:schemeClr val="lt1"/>
                </a:solidFill>
                <a:latin typeface="Open Sans"/>
                <a:ea typeface="Open Sans"/>
                <a:cs typeface="Open Sans"/>
                <a:sym typeface="Open Sans"/>
              </a:rPr>
              <a:t> Effective dates: most changes took effect January 1, 2026. Telehealth relief was retroactive to January 1, 2025.</a:t>
            </a:r>
            <a:endParaRPr>
              <a:solidFill>
                <a:schemeClr val="lt1"/>
              </a:solidFill>
              <a:latin typeface="Open Sans"/>
              <a:ea typeface="Open Sans"/>
              <a:cs typeface="Open Sans"/>
              <a:sym typeface="Open Sans"/>
            </a:endParaRPr>
          </a:p>
          <a:p>
            <a:pPr indent="0" lvl="0" marL="457200" rtl="0" algn="l">
              <a:spcBef>
                <a:spcPts val="1200"/>
              </a:spcBef>
              <a:spcAft>
                <a:spcPts val="0"/>
              </a:spcAft>
              <a:buNone/>
            </a:pPr>
            <a:r>
              <a:t/>
            </a:r>
            <a:endParaRPr b="1">
              <a:solidFill>
                <a:srgbClr val="ECB558"/>
              </a:solidFill>
              <a:latin typeface="Open Sans"/>
              <a:ea typeface="Open Sans"/>
              <a:cs typeface="Open Sans"/>
              <a:sym typeface="Open Sans"/>
            </a:endParaRPr>
          </a:p>
          <a:p>
            <a:pPr indent="0" lvl="0" marL="0" rtl="0" algn="l">
              <a:spcBef>
                <a:spcPts val="1200"/>
              </a:spcBef>
              <a:spcAft>
                <a:spcPts val="0"/>
              </a:spcAft>
              <a:buNone/>
            </a:pPr>
            <a:r>
              <a:t/>
            </a:r>
            <a:endParaRPr b="1">
              <a:solidFill>
                <a:srgbClr val="FFFFF9"/>
              </a:solidFill>
              <a:latin typeface="Open Sans"/>
              <a:ea typeface="Open Sans"/>
              <a:cs typeface="Open Sans"/>
              <a:sym typeface="Open Sans"/>
            </a:endParaRPr>
          </a:p>
          <a:p>
            <a:pPr indent="0" lvl="0" marL="457200" rtl="0" algn="l">
              <a:spcBef>
                <a:spcPts val="1200"/>
              </a:spcBef>
              <a:spcAft>
                <a:spcPts val="1200"/>
              </a:spcAft>
              <a:buNone/>
            </a:pPr>
            <a:r>
              <a:t/>
            </a:r>
            <a:endParaRPr b="1" sz="1700">
              <a:solidFill>
                <a:srgbClr val="FFFFF9"/>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sp>
        <p:nvSpPr>
          <p:cNvPr id="158" name="Google Shape;158;p35"/>
          <p:cNvSpPr txBox="1"/>
          <p:nvPr>
            <p:ph type="title"/>
          </p:nvPr>
        </p:nvSpPr>
        <p:spPr>
          <a:xfrm>
            <a:off x="1208700" y="399675"/>
            <a:ext cx="6691500" cy="76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49E1DB"/>
                </a:solidFill>
                <a:latin typeface="DM Serif Text"/>
                <a:ea typeface="DM Serif Text"/>
                <a:cs typeface="DM Serif Text"/>
                <a:sym typeface="DM Serif Text"/>
              </a:rPr>
              <a:t>Telehealth Safe Harbor</a:t>
            </a:r>
            <a:endParaRPr i="1">
              <a:solidFill>
                <a:srgbClr val="49E1DB"/>
              </a:solidFill>
              <a:latin typeface="DM Serif Text"/>
              <a:ea typeface="DM Serif Text"/>
              <a:cs typeface="DM Serif Text"/>
              <a:sym typeface="DM Serif Text"/>
            </a:endParaRPr>
          </a:p>
          <a:p>
            <a:pPr indent="0" lvl="0" marL="0" rtl="0" algn="l">
              <a:spcBef>
                <a:spcPts val="0"/>
              </a:spcBef>
              <a:spcAft>
                <a:spcPts val="0"/>
              </a:spcAft>
              <a:buNone/>
            </a:pPr>
            <a:r>
              <a:t/>
            </a:r>
            <a:endParaRPr>
              <a:solidFill>
                <a:srgbClr val="2EC1F7"/>
              </a:solidFill>
              <a:latin typeface="DM Serif Text"/>
              <a:ea typeface="DM Serif Text"/>
              <a:cs typeface="DM Serif Text"/>
              <a:sym typeface="DM Serif Text"/>
            </a:endParaRPr>
          </a:p>
        </p:txBody>
      </p:sp>
      <p:sp>
        <p:nvSpPr>
          <p:cNvPr id="159" name="Google Shape;159;p35"/>
          <p:cNvSpPr txBox="1"/>
          <p:nvPr>
            <p:ph idx="1" type="body"/>
          </p:nvPr>
        </p:nvSpPr>
        <p:spPr>
          <a:xfrm>
            <a:off x="1208700" y="1029650"/>
            <a:ext cx="6656400" cy="3407100"/>
          </a:xfrm>
          <a:prstGeom prst="rect">
            <a:avLst/>
          </a:prstGeom>
        </p:spPr>
        <p:txBody>
          <a:bodyPr anchorCtr="0" anchor="t" bIns="91425" lIns="91425" spcFirstLastPara="1" rIns="91425" wrap="square" tIns="91425">
            <a:noAutofit/>
          </a:bodyPr>
          <a:lstStyle/>
          <a:p>
            <a:pPr indent="0" lvl="0" marL="457200" rtl="0" algn="l">
              <a:spcBef>
                <a:spcPts val="1200"/>
              </a:spcBef>
              <a:spcAft>
                <a:spcPts val="0"/>
              </a:spcAft>
              <a:buNone/>
            </a:pPr>
            <a:r>
              <a:rPr lang="en">
                <a:solidFill>
                  <a:schemeClr val="lt1"/>
                </a:solidFill>
                <a:latin typeface="Open Sans"/>
                <a:ea typeface="Open Sans"/>
                <a:cs typeface="Open Sans"/>
                <a:sym typeface="Open Sans"/>
              </a:rPr>
              <a:t>For plan years beginning on or after January 1, 2025, an HDHP can cover telehealth and remote care before the deductible is met, without breaking HSA eligibility. This is now permanent. No more expiration, no more renewal cycle.</a:t>
            </a:r>
            <a:endParaRPr>
              <a:solidFill>
                <a:schemeClr val="lt1"/>
              </a:solidFill>
              <a:latin typeface="Open Sans"/>
              <a:ea typeface="Open Sans"/>
              <a:cs typeface="Open Sans"/>
              <a:sym typeface="Open Sans"/>
            </a:endParaRPr>
          </a:p>
          <a:p>
            <a:pPr indent="0" lvl="0" marL="457200" rtl="0" algn="l">
              <a:spcBef>
                <a:spcPts val="1200"/>
              </a:spcBef>
              <a:spcAft>
                <a:spcPts val="0"/>
              </a:spcAft>
              <a:buNone/>
            </a:pPr>
            <a:r>
              <a:rPr b="1" lang="en">
                <a:solidFill>
                  <a:srgbClr val="ECB558"/>
                </a:solidFill>
                <a:latin typeface="Open Sans"/>
                <a:ea typeface="Open Sans"/>
                <a:cs typeface="Open Sans"/>
                <a:sym typeface="Open Sans"/>
              </a:rPr>
              <a:t>Retroactive relief: </a:t>
            </a:r>
            <a:r>
              <a:rPr lang="en">
                <a:solidFill>
                  <a:schemeClr val="lt1"/>
                </a:solidFill>
                <a:latin typeface="Open Sans"/>
                <a:ea typeface="Open Sans"/>
                <a:cs typeface="Open Sans"/>
                <a:sym typeface="Open Sans"/>
              </a:rPr>
              <a:t>anyone otherwise HSA-eligible in 2025 who used pre-deductible telehealth can still contribute for 2025. </a:t>
            </a:r>
            <a:endParaRPr>
              <a:solidFill>
                <a:schemeClr val="lt1"/>
              </a:solidFill>
              <a:latin typeface="Open Sans"/>
              <a:ea typeface="Open Sans"/>
              <a:cs typeface="Open Sans"/>
              <a:sym typeface="Open Sans"/>
            </a:endParaRPr>
          </a:p>
          <a:p>
            <a:pPr indent="0" lvl="0" marL="0" rtl="0" algn="l">
              <a:spcBef>
                <a:spcPts val="1200"/>
              </a:spcBef>
              <a:spcAft>
                <a:spcPts val="0"/>
              </a:spcAft>
              <a:buNone/>
            </a:pPr>
            <a:r>
              <a:t/>
            </a:r>
            <a:endParaRPr b="1">
              <a:solidFill>
                <a:srgbClr val="FFFFF9"/>
              </a:solidFill>
              <a:latin typeface="Open Sans"/>
              <a:ea typeface="Open Sans"/>
              <a:cs typeface="Open Sans"/>
              <a:sym typeface="Open Sans"/>
            </a:endParaRPr>
          </a:p>
          <a:p>
            <a:pPr indent="0" lvl="0" marL="457200" rtl="0" algn="l">
              <a:spcBef>
                <a:spcPts val="1200"/>
              </a:spcBef>
              <a:spcAft>
                <a:spcPts val="1200"/>
              </a:spcAft>
              <a:buNone/>
            </a:pPr>
            <a:r>
              <a:t/>
            </a:r>
            <a:endParaRPr b="1" sz="1700">
              <a:solidFill>
                <a:srgbClr val="FFFFF9"/>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
        <p:nvSpPr>
          <p:cNvPr id="164" name="Google Shape;164;p36"/>
          <p:cNvSpPr txBox="1"/>
          <p:nvPr>
            <p:ph type="title"/>
          </p:nvPr>
        </p:nvSpPr>
        <p:spPr>
          <a:xfrm>
            <a:off x="1208700" y="399675"/>
            <a:ext cx="6691500" cy="76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49E1DB"/>
                </a:solidFill>
                <a:latin typeface="DM Serif Text"/>
                <a:ea typeface="DM Serif Text"/>
                <a:cs typeface="DM Serif Text"/>
                <a:sym typeface="DM Serif Text"/>
              </a:rPr>
              <a:t>Telehealth: Where the Line Is</a:t>
            </a:r>
            <a:endParaRPr i="1">
              <a:solidFill>
                <a:srgbClr val="49E1DB"/>
              </a:solidFill>
              <a:latin typeface="DM Serif Text"/>
              <a:ea typeface="DM Serif Text"/>
              <a:cs typeface="DM Serif Text"/>
              <a:sym typeface="DM Serif Text"/>
            </a:endParaRPr>
          </a:p>
          <a:p>
            <a:pPr indent="0" lvl="0" marL="0" rtl="0" algn="l">
              <a:spcBef>
                <a:spcPts val="0"/>
              </a:spcBef>
              <a:spcAft>
                <a:spcPts val="0"/>
              </a:spcAft>
              <a:buNone/>
            </a:pPr>
            <a:r>
              <a:t/>
            </a:r>
            <a:endParaRPr>
              <a:solidFill>
                <a:srgbClr val="2EC1F7"/>
              </a:solidFill>
              <a:latin typeface="DM Serif Text"/>
              <a:ea typeface="DM Serif Text"/>
              <a:cs typeface="DM Serif Text"/>
              <a:sym typeface="DM Serif Text"/>
            </a:endParaRPr>
          </a:p>
        </p:txBody>
      </p:sp>
      <p:sp>
        <p:nvSpPr>
          <p:cNvPr id="165" name="Google Shape;165;p36"/>
          <p:cNvSpPr txBox="1"/>
          <p:nvPr>
            <p:ph idx="1" type="body"/>
          </p:nvPr>
        </p:nvSpPr>
        <p:spPr>
          <a:xfrm>
            <a:off x="1208700" y="1029650"/>
            <a:ext cx="6656400" cy="3407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a:solidFill>
                  <a:schemeClr val="lt1"/>
                </a:solidFill>
                <a:latin typeface="Open Sans"/>
                <a:ea typeface="Open Sans"/>
                <a:cs typeface="Open Sans"/>
                <a:sym typeface="Open Sans"/>
              </a:rPr>
              <a:t>IRS Notice 2026-05 draws a boundary. The safe harbor covers telehealth and remote care services only.</a:t>
            </a:r>
            <a:endParaRPr>
              <a:solidFill>
                <a:schemeClr val="lt1"/>
              </a:solidFill>
              <a:latin typeface="Open Sans"/>
              <a:ea typeface="Open Sans"/>
              <a:cs typeface="Open Sans"/>
              <a:sym typeface="Open Sans"/>
            </a:endParaRPr>
          </a:p>
          <a:p>
            <a:pPr indent="0" lvl="0" marL="0" rtl="0" algn="l">
              <a:spcBef>
                <a:spcPts val="1200"/>
              </a:spcBef>
              <a:spcAft>
                <a:spcPts val="0"/>
              </a:spcAft>
              <a:buNone/>
            </a:pPr>
            <a:r>
              <a:rPr b="1" lang="en">
                <a:solidFill>
                  <a:srgbClr val="ECB558"/>
                </a:solidFill>
                <a:latin typeface="Open Sans"/>
                <a:ea typeface="Open Sans"/>
                <a:cs typeface="Open Sans"/>
                <a:sym typeface="Open Sans"/>
              </a:rPr>
              <a:t>It does not extend to: </a:t>
            </a:r>
            <a:endParaRPr b="1">
              <a:solidFill>
                <a:srgbClr val="ECB558"/>
              </a:solidFill>
              <a:latin typeface="Open Sans"/>
              <a:ea typeface="Open Sans"/>
              <a:cs typeface="Open Sans"/>
              <a:sym typeface="Open Sans"/>
            </a:endParaRPr>
          </a:p>
          <a:p>
            <a:pPr indent="-336550" lvl="0" marL="457200" rtl="0" algn="l">
              <a:spcBef>
                <a:spcPts val="120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Related in-person services</a:t>
            </a:r>
            <a:endParaRPr>
              <a:solidFill>
                <a:schemeClr val="lt1"/>
              </a:solidFill>
              <a:latin typeface="Open Sans"/>
              <a:ea typeface="Open Sans"/>
              <a:cs typeface="Open Sans"/>
              <a:sym typeface="Open Sans"/>
            </a:endParaRPr>
          </a:p>
          <a:p>
            <a:pPr indent="-336550" lvl="0" marL="457200" rtl="0" algn="l">
              <a:spcBef>
                <a:spcPts val="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Medical equipment</a:t>
            </a:r>
            <a:endParaRPr>
              <a:solidFill>
                <a:schemeClr val="lt1"/>
              </a:solidFill>
              <a:latin typeface="Open Sans"/>
              <a:ea typeface="Open Sans"/>
              <a:cs typeface="Open Sans"/>
              <a:sym typeface="Open Sans"/>
            </a:endParaRPr>
          </a:p>
          <a:p>
            <a:pPr indent="-336550" lvl="0" marL="457200" rtl="0" algn="l">
              <a:spcBef>
                <a:spcPts val="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Drugs furnished in connection with the visit</a:t>
            </a:r>
            <a:br>
              <a:rPr lang="en">
                <a:solidFill>
                  <a:schemeClr val="lt1"/>
                </a:solidFill>
                <a:latin typeface="Open Sans"/>
                <a:ea typeface="Open Sans"/>
                <a:cs typeface="Open Sans"/>
                <a:sym typeface="Open Sans"/>
              </a:rPr>
            </a:br>
            <a:r>
              <a:rPr lang="en">
                <a:solidFill>
                  <a:schemeClr val="lt1"/>
                </a:solidFill>
                <a:latin typeface="Open Sans"/>
                <a:ea typeface="Open Sans"/>
                <a:cs typeface="Open Sans"/>
                <a:sym typeface="Open Sans"/>
              </a:rPr>
              <a:t> "Telehealth" is defined by the HHS/Medicare telehealth services list.</a:t>
            </a:r>
            <a:endParaRPr>
              <a:solidFill>
                <a:schemeClr val="lt1"/>
              </a:solidFill>
              <a:latin typeface="Open Sans"/>
              <a:ea typeface="Open Sans"/>
              <a:cs typeface="Open Sans"/>
              <a:sym typeface="Open Sans"/>
            </a:endParaRPr>
          </a:p>
          <a:p>
            <a:pPr indent="0" lvl="0" marL="457200" rtl="0" algn="l">
              <a:spcBef>
                <a:spcPts val="1200"/>
              </a:spcBef>
              <a:spcAft>
                <a:spcPts val="0"/>
              </a:spcAft>
              <a:buNone/>
            </a:pPr>
            <a:r>
              <a:t/>
            </a:r>
            <a:endParaRPr b="1">
              <a:solidFill>
                <a:srgbClr val="ECB558"/>
              </a:solidFill>
              <a:latin typeface="Open Sans"/>
              <a:ea typeface="Open Sans"/>
              <a:cs typeface="Open Sans"/>
              <a:sym typeface="Open Sans"/>
            </a:endParaRPr>
          </a:p>
          <a:p>
            <a:pPr indent="0" lvl="0" marL="0" rtl="0" algn="l">
              <a:spcBef>
                <a:spcPts val="1200"/>
              </a:spcBef>
              <a:spcAft>
                <a:spcPts val="0"/>
              </a:spcAft>
              <a:buNone/>
            </a:pPr>
            <a:r>
              <a:t/>
            </a:r>
            <a:endParaRPr b="1">
              <a:solidFill>
                <a:srgbClr val="FFFFF9"/>
              </a:solidFill>
              <a:latin typeface="Open Sans"/>
              <a:ea typeface="Open Sans"/>
              <a:cs typeface="Open Sans"/>
              <a:sym typeface="Open Sans"/>
            </a:endParaRPr>
          </a:p>
          <a:p>
            <a:pPr indent="0" lvl="0" marL="457200" rtl="0" algn="l">
              <a:spcBef>
                <a:spcPts val="1200"/>
              </a:spcBef>
              <a:spcAft>
                <a:spcPts val="1200"/>
              </a:spcAft>
              <a:buNone/>
            </a:pPr>
            <a:r>
              <a:t/>
            </a:r>
            <a:endParaRPr b="1" sz="1700">
              <a:solidFill>
                <a:srgbClr val="FFFFF9"/>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p37"/>
          <p:cNvSpPr txBox="1"/>
          <p:nvPr>
            <p:ph type="title"/>
          </p:nvPr>
        </p:nvSpPr>
        <p:spPr>
          <a:xfrm>
            <a:off x="1208700" y="399675"/>
            <a:ext cx="6691500" cy="76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49E1DB"/>
                </a:solidFill>
                <a:latin typeface="DM Serif Text"/>
                <a:ea typeface="DM Serif Text"/>
                <a:cs typeface="DM Serif Text"/>
                <a:sym typeface="DM Serif Text"/>
              </a:rPr>
              <a:t>Bronze and Catastrophic Plans Now Qualify as HDHPs </a:t>
            </a:r>
            <a:endParaRPr i="1">
              <a:solidFill>
                <a:srgbClr val="49E1DB"/>
              </a:solidFill>
              <a:latin typeface="DM Serif Text"/>
              <a:ea typeface="DM Serif Text"/>
              <a:cs typeface="DM Serif Text"/>
              <a:sym typeface="DM Serif Text"/>
            </a:endParaRPr>
          </a:p>
          <a:p>
            <a:pPr indent="0" lvl="0" marL="0" rtl="0" algn="l">
              <a:spcBef>
                <a:spcPts val="0"/>
              </a:spcBef>
              <a:spcAft>
                <a:spcPts val="0"/>
              </a:spcAft>
              <a:buNone/>
            </a:pPr>
            <a:r>
              <a:t/>
            </a:r>
            <a:endParaRPr>
              <a:solidFill>
                <a:srgbClr val="2EC1F7"/>
              </a:solidFill>
              <a:latin typeface="DM Serif Text"/>
              <a:ea typeface="DM Serif Text"/>
              <a:cs typeface="DM Serif Text"/>
              <a:sym typeface="DM Serif Text"/>
            </a:endParaRPr>
          </a:p>
        </p:txBody>
      </p:sp>
      <p:sp>
        <p:nvSpPr>
          <p:cNvPr id="171" name="Google Shape;171;p37"/>
          <p:cNvSpPr txBox="1"/>
          <p:nvPr>
            <p:ph idx="1" type="body"/>
          </p:nvPr>
        </p:nvSpPr>
        <p:spPr>
          <a:xfrm>
            <a:off x="1208700" y="1353200"/>
            <a:ext cx="6656400" cy="3083700"/>
          </a:xfrm>
          <a:prstGeom prst="rect">
            <a:avLst/>
          </a:prstGeom>
        </p:spPr>
        <p:txBody>
          <a:bodyPr anchorCtr="0" anchor="t" bIns="91425" lIns="91425" spcFirstLastPara="1" rIns="91425" wrap="square" tIns="91425">
            <a:noAutofit/>
          </a:bodyPr>
          <a:lstStyle/>
          <a:p>
            <a:pPr indent="0" lvl="0" marL="457200" rtl="0" algn="l">
              <a:spcBef>
                <a:spcPts val="1200"/>
              </a:spcBef>
              <a:spcAft>
                <a:spcPts val="0"/>
              </a:spcAft>
              <a:buClr>
                <a:schemeClr val="dk1"/>
              </a:buClr>
              <a:buSzPts val="1100"/>
              <a:buFont typeface="Arial"/>
              <a:buNone/>
            </a:pPr>
            <a:r>
              <a:rPr lang="en">
                <a:solidFill>
                  <a:schemeClr val="lt1"/>
                </a:solidFill>
                <a:latin typeface="Open Sans"/>
                <a:ea typeface="Open Sans"/>
                <a:cs typeface="Open Sans"/>
                <a:sym typeface="Open Sans"/>
              </a:rPr>
              <a:t>Since January 1, 2026, Bronze and Catastrophic Marketplace plans have been automatically treated as HSA-compatible HDHPs, even when they don't meet traditional HDHP deductible or out-of-pocket thresholds.</a:t>
            </a:r>
            <a:endParaRPr>
              <a:solidFill>
                <a:schemeClr val="lt1"/>
              </a:solidFill>
              <a:latin typeface="Open Sans"/>
              <a:ea typeface="Open Sans"/>
              <a:cs typeface="Open Sans"/>
              <a:sym typeface="Open Sans"/>
            </a:endParaRPr>
          </a:p>
          <a:p>
            <a:pPr indent="0" lvl="0" marL="457200" rtl="0" algn="l">
              <a:spcBef>
                <a:spcPts val="1200"/>
              </a:spcBef>
              <a:spcAft>
                <a:spcPts val="0"/>
              </a:spcAft>
              <a:buClr>
                <a:schemeClr val="dk1"/>
              </a:buClr>
              <a:buSzPts val="1100"/>
              <a:buFont typeface="Arial"/>
              <a:buNone/>
            </a:pPr>
            <a:r>
              <a:rPr lang="en">
                <a:solidFill>
                  <a:schemeClr val="lt1"/>
                </a:solidFill>
                <a:latin typeface="Open Sans"/>
                <a:ea typeface="Open Sans"/>
                <a:cs typeface="Open Sans"/>
                <a:sym typeface="Open Sans"/>
              </a:rPr>
              <a:t>Before this change, almost no Bronze plans met HDHP requirements, and Catastrophic plans never qualified.</a:t>
            </a:r>
            <a:endParaRPr>
              <a:solidFill>
                <a:schemeClr val="lt1"/>
              </a:solidFill>
              <a:latin typeface="Open Sans"/>
              <a:ea typeface="Open Sans"/>
              <a:cs typeface="Open Sans"/>
              <a:sym typeface="Open Sans"/>
            </a:endParaRPr>
          </a:p>
          <a:p>
            <a:pPr indent="0" lvl="0" marL="457200" rtl="0" algn="l">
              <a:spcBef>
                <a:spcPts val="1200"/>
              </a:spcBef>
              <a:spcAft>
                <a:spcPts val="0"/>
              </a:spcAft>
              <a:buNone/>
            </a:pPr>
            <a:r>
              <a:rPr lang="en">
                <a:solidFill>
                  <a:schemeClr val="lt1"/>
                </a:solidFill>
                <a:latin typeface="Open Sans"/>
                <a:ea typeface="Open Sans"/>
                <a:cs typeface="Open Sans"/>
                <a:sym typeface="Open Sans"/>
              </a:rPr>
              <a:t>Roughly 30% of Marketplace enrollees choose Bronze plans. </a:t>
            </a:r>
            <a:r>
              <a:rPr b="1" lang="en">
                <a:solidFill>
                  <a:srgbClr val="ECB558"/>
                </a:solidFill>
                <a:latin typeface="Open Sans"/>
                <a:ea typeface="Open Sans"/>
                <a:cs typeface="Open Sans"/>
                <a:sym typeface="Open Sans"/>
              </a:rPr>
              <a:t>This is the largest access expansion in the bill. </a:t>
            </a:r>
            <a:endParaRPr b="1">
              <a:solidFill>
                <a:srgbClr val="ECB558"/>
              </a:solidFill>
              <a:latin typeface="Open Sans"/>
              <a:ea typeface="Open Sans"/>
              <a:cs typeface="Open Sans"/>
              <a:sym typeface="Open Sans"/>
            </a:endParaRPr>
          </a:p>
          <a:p>
            <a:pPr indent="0" lvl="0" marL="0" rtl="0" algn="l">
              <a:spcBef>
                <a:spcPts val="1200"/>
              </a:spcBef>
              <a:spcAft>
                <a:spcPts val="0"/>
              </a:spcAft>
              <a:buNone/>
            </a:pPr>
            <a:r>
              <a:t/>
            </a:r>
            <a:endParaRPr b="1">
              <a:solidFill>
                <a:srgbClr val="FFFFF9"/>
              </a:solidFill>
              <a:latin typeface="Open Sans"/>
              <a:ea typeface="Open Sans"/>
              <a:cs typeface="Open Sans"/>
              <a:sym typeface="Open Sans"/>
            </a:endParaRPr>
          </a:p>
          <a:p>
            <a:pPr indent="0" lvl="0" marL="457200" rtl="0" algn="l">
              <a:spcBef>
                <a:spcPts val="1200"/>
              </a:spcBef>
              <a:spcAft>
                <a:spcPts val="1200"/>
              </a:spcAft>
              <a:buNone/>
            </a:pPr>
            <a:r>
              <a:t/>
            </a:r>
            <a:endParaRPr b="1" sz="1700">
              <a:solidFill>
                <a:srgbClr val="FFFFF9"/>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
        <p:nvSpPr>
          <p:cNvPr id="176" name="Google Shape;176;p38"/>
          <p:cNvSpPr txBox="1"/>
          <p:nvPr>
            <p:ph type="title"/>
          </p:nvPr>
        </p:nvSpPr>
        <p:spPr>
          <a:xfrm>
            <a:off x="1208700" y="399675"/>
            <a:ext cx="6691500" cy="76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solidFill>
                  <a:srgbClr val="49E1DB"/>
                </a:solidFill>
                <a:latin typeface="DM Serif Text"/>
                <a:ea typeface="DM Serif Text"/>
                <a:cs typeface="DM Serif Text"/>
                <a:sym typeface="DM Serif Text"/>
              </a:rPr>
              <a:t>Bronze/Catastrophic: What is the Scope?</a:t>
            </a:r>
            <a:endParaRPr i="1">
              <a:solidFill>
                <a:srgbClr val="49E1DB"/>
              </a:solidFill>
              <a:latin typeface="DM Serif Text"/>
              <a:ea typeface="DM Serif Text"/>
              <a:cs typeface="DM Serif Text"/>
              <a:sym typeface="DM Serif Text"/>
            </a:endParaRPr>
          </a:p>
          <a:p>
            <a:pPr indent="0" lvl="0" marL="0" rtl="0" algn="l">
              <a:spcBef>
                <a:spcPts val="0"/>
              </a:spcBef>
              <a:spcAft>
                <a:spcPts val="0"/>
              </a:spcAft>
              <a:buNone/>
            </a:pPr>
            <a:r>
              <a:t/>
            </a:r>
            <a:endParaRPr>
              <a:solidFill>
                <a:srgbClr val="2EC1F7"/>
              </a:solidFill>
              <a:latin typeface="DM Serif Text"/>
              <a:ea typeface="DM Serif Text"/>
              <a:cs typeface="DM Serif Text"/>
              <a:sym typeface="DM Serif Text"/>
            </a:endParaRPr>
          </a:p>
        </p:txBody>
      </p:sp>
      <p:sp>
        <p:nvSpPr>
          <p:cNvPr id="177" name="Google Shape;177;p38"/>
          <p:cNvSpPr txBox="1"/>
          <p:nvPr>
            <p:ph idx="1" type="body"/>
          </p:nvPr>
        </p:nvSpPr>
        <p:spPr>
          <a:xfrm>
            <a:off x="1208700" y="1029650"/>
            <a:ext cx="6656400" cy="3407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a:solidFill>
                  <a:srgbClr val="ECB558"/>
                </a:solidFill>
                <a:latin typeface="Open Sans"/>
                <a:ea typeface="Open Sans"/>
                <a:cs typeface="Open Sans"/>
                <a:sym typeface="Open Sans"/>
              </a:rPr>
              <a:t>Applies to:</a:t>
            </a:r>
            <a:r>
              <a:rPr b="1" lang="en">
                <a:solidFill>
                  <a:srgbClr val="ECB558"/>
                </a:solidFill>
                <a:latin typeface="Open Sans"/>
                <a:ea typeface="Open Sans"/>
                <a:cs typeface="Open Sans"/>
                <a:sym typeface="Open Sans"/>
              </a:rPr>
              <a:t> </a:t>
            </a:r>
            <a:endParaRPr b="1">
              <a:solidFill>
                <a:srgbClr val="ECB558"/>
              </a:solidFill>
              <a:latin typeface="Open Sans"/>
              <a:ea typeface="Open Sans"/>
              <a:cs typeface="Open Sans"/>
              <a:sym typeface="Open Sans"/>
            </a:endParaRPr>
          </a:p>
          <a:p>
            <a:pPr indent="-336550" lvl="0" marL="457200" rtl="0" algn="l">
              <a:spcBef>
                <a:spcPts val="120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Individual coverage purchased through an Exchange</a:t>
            </a:r>
            <a:endParaRPr>
              <a:solidFill>
                <a:schemeClr val="lt1"/>
              </a:solidFill>
              <a:latin typeface="Open Sans"/>
              <a:ea typeface="Open Sans"/>
              <a:cs typeface="Open Sans"/>
              <a:sym typeface="Open Sans"/>
            </a:endParaRPr>
          </a:p>
          <a:p>
            <a:pPr indent="-336550" lvl="0" marL="457200" rtl="0" algn="l">
              <a:spcBef>
                <a:spcPts val="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Off-exchange plans that mirror the on-exchange version</a:t>
            </a:r>
            <a:endParaRPr>
              <a:solidFill>
                <a:schemeClr val="lt1"/>
              </a:solidFill>
              <a:latin typeface="Open Sans"/>
              <a:ea typeface="Open Sans"/>
              <a:cs typeface="Open Sans"/>
              <a:sym typeface="Open Sans"/>
            </a:endParaRPr>
          </a:p>
          <a:p>
            <a:pPr indent="-336550" lvl="0" marL="457200" rtl="0" algn="l">
              <a:spcBef>
                <a:spcPts val="0"/>
              </a:spcBef>
              <a:spcAft>
                <a:spcPts val="0"/>
              </a:spcAft>
              <a:buClr>
                <a:srgbClr val="ECB558"/>
              </a:buClr>
              <a:buSzPts val="1700"/>
              <a:buFont typeface="Open Sans"/>
              <a:buChar char="●"/>
            </a:pPr>
            <a:r>
              <a:rPr lang="en">
                <a:solidFill>
                  <a:schemeClr val="lt1"/>
                </a:solidFill>
                <a:latin typeface="Open Sans"/>
                <a:ea typeface="Open Sans"/>
                <a:cs typeface="Open Sans"/>
                <a:sym typeface="Open Sans"/>
              </a:rPr>
              <a:t>Bronze/Catastrophic plans purchased through an ICHRA</a:t>
            </a:r>
            <a:br>
              <a:rPr lang="en">
                <a:solidFill>
                  <a:schemeClr val="lt1"/>
                </a:solidFill>
                <a:latin typeface="Open Sans"/>
                <a:ea typeface="Open Sans"/>
                <a:cs typeface="Open Sans"/>
                <a:sym typeface="Open Sans"/>
              </a:rPr>
            </a:br>
            <a:r>
              <a:rPr lang="en">
                <a:solidFill>
                  <a:schemeClr val="lt1"/>
                </a:solidFill>
                <a:latin typeface="Open Sans"/>
                <a:ea typeface="Open Sans"/>
                <a:cs typeface="Open Sans"/>
                <a:sym typeface="Open Sans"/>
              </a:rPr>
              <a:t> Does not apply to SHOP (small-business exchange) coverage.</a:t>
            </a:r>
            <a:endParaRPr>
              <a:solidFill>
                <a:schemeClr val="lt1"/>
              </a:solidFill>
              <a:latin typeface="Open Sans"/>
              <a:ea typeface="Open Sans"/>
              <a:cs typeface="Open Sans"/>
              <a:sym typeface="Open Sans"/>
            </a:endParaRPr>
          </a:p>
          <a:p>
            <a:pPr indent="0" lvl="0" marL="0" rtl="0" algn="l">
              <a:spcBef>
                <a:spcPts val="1200"/>
              </a:spcBef>
              <a:spcAft>
                <a:spcPts val="0"/>
              </a:spcAft>
              <a:buNone/>
            </a:pPr>
            <a:r>
              <a:t/>
            </a:r>
            <a:endParaRPr>
              <a:solidFill>
                <a:schemeClr val="lt1"/>
              </a:solidFill>
              <a:latin typeface="Open Sans"/>
              <a:ea typeface="Open Sans"/>
              <a:cs typeface="Open Sans"/>
              <a:sym typeface="Open Sans"/>
            </a:endParaRPr>
          </a:p>
          <a:p>
            <a:pPr indent="0" lvl="0" marL="457200" rtl="0" algn="l">
              <a:spcBef>
                <a:spcPts val="1200"/>
              </a:spcBef>
              <a:spcAft>
                <a:spcPts val="0"/>
              </a:spcAft>
              <a:buClr>
                <a:schemeClr val="dk1"/>
              </a:buClr>
              <a:buSzPts val="1100"/>
              <a:buFont typeface="Arial"/>
              <a:buNone/>
            </a:pPr>
            <a:r>
              <a:t/>
            </a:r>
            <a:endParaRPr>
              <a:solidFill>
                <a:schemeClr val="lt1"/>
              </a:solidFill>
              <a:latin typeface="Open Sans"/>
              <a:ea typeface="Open Sans"/>
              <a:cs typeface="Open Sans"/>
              <a:sym typeface="Open Sans"/>
            </a:endParaRPr>
          </a:p>
          <a:p>
            <a:pPr indent="0" lvl="0" marL="0" rtl="0" algn="l">
              <a:spcBef>
                <a:spcPts val="1200"/>
              </a:spcBef>
              <a:spcAft>
                <a:spcPts val="0"/>
              </a:spcAft>
              <a:buNone/>
            </a:pPr>
            <a:r>
              <a:t/>
            </a:r>
            <a:endParaRPr b="1">
              <a:solidFill>
                <a:srgbClr val="FFFFF9"/>
              </a:solidFill>
              <a:latin typeface="Open Sans"/>
              <a:ea typeface="Open Sans"/>
              <a:cs typeface="Open Sans"/>
              <a:sym typeface="Open Sans"/>
            </a:endParaRPr>
          </a:p>
          <a:p>
            <a:pPr indent="0" lvl="0" marL="457200" rtl="0" algn="l">
              <a:spcBef>
                <a:spcPts val="1200"/>
              </a:spcBef>
              <a:spcAft>
                <a:spcPts val="1200"/>
              </a:spcAft>
              <a:buNone/>
            </a:pPr>
            <a:r>
              <a:t/>
            </a:r>
            <a:endParaRPr b="1" sz="1700">
              <a:solidFill>
                <a:srgbClr val="FFFFF9"/>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